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0" r:id="rId5"/>
  </p:sldMasterIdLst>
  <p:notesMasterIdLst>
    <p:notesMasterId r:id="rId60"/>
  </p:notesMasterIdLst>
  <p:sldIdLst>
    <p:sldId id="266" r:id="rId6"/>
    <p:sldId id="308" r:id="rId7"/>
    <p:sldId id="309" r:id="rId8"/>
    <p:sldId id="327" r:id="rId9"/>
    <p:sldId id="329" r:id="rId10"/>
    <p:sldId id="312" r:id="rId11"/>
    <p:sldId id="302" r:id="rId12"/>
    <p:sldId id="305" r:id="rId13"/>
    <p:sldId id="304" r:id="rId14"/>
    <p:sldId id="350" r:id="rId15"/>
    <p:sldId id="352" r:id="rId16"/>
    <p:sldId id="326" r:id="rId17"/>
    <p:sldId id="293" r:id="rId18"/>
    <p:sldId id="306" r:id="rId19"/>
    <p:sldId id="332" r:id="rId20"/>
    <p:sldId id="336" r:id="rId21"/>
    <p:sldId id="299" r:id="rId22"/>
    <p:sldId id="322" r:id="rId23"/>
    <p:sldId id="320" r:id="rId24"/>
    <p:sldId id="321" r:id="rId25"/>
    <p:sldId id="337" r:id="rId26"/>
    <p:sldId id="338" r:id="rId27"/>
    <p:sldId id="328" r:id="rId28"/>
    <p:sldId id="294" r:id="rId29"/>
    <p:sldId id="295" r:id="rId30"/>
    <p:sldId id="296" r:id="rId31"/>
    <p:sldId id="290" r:id="rId32"/>
    <p:sldId id="273" r:id="rId33"/>
    <p:sldId id="285" r:id="rId34"/>
    <p:sldId id="300" r:id="rId35"/>
    <p:sldId id="274" r:id="rId36"/>
    <p:sldId id="286" r:id="rId37"/>
    <p:sldId id="339" r:id="rId38"/>
    <p:sldId id="340" r:id="rId39"/>
    <p:sldId id="341" r:id="rId40"/>
    <p:sldId id="342" r:id="rId41"/>
    <p:sldId id="343" r:id="rId42"/>
    <p:sldId id="344" r:id="rId43"/>
    <p:sldId id="345" r:id="rId44"/>
    <p:sldId id="347" r:id="rId45"/>
    <p:sldId id="348" r:id="rId46"/>
    <p:sldId id="346" r:id="rId47"/>
    <p:sldId id="349" r:id="rId48"/>
    <p:sldId id="260" r:id="rId49"/>
    <p:sldId id="323" r:id="rId50"/>
    <p:sldId id="324" r:id="rId51"/>
    <p:sldId id="316" r:id="rId52"/>
    <p:sldId id="317" r:id="rId53"/>
    <p:sldId id="318" r:id="rId54"/>
    <p:sldId id="319" r:id="rId55"/>
    <p:sldId id="334" r:id="rId56"/>
    <p:sldId id="313" r:id="rId57"/>
    <p:sldId id="314" r:id="rId58"/>
    <p:sldId id="315"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9966FF"/>
    <a:srgbClr val="EE2E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9F189B-0364-4F53-93BB-AFAC8C2B0FE9}" v="1" dt="2023-01-20T21:43:59.9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A22BA9-4349-4C17-8266-3EB95862A46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A4D56EEF-A9BE-431C-AF2C-D41FCB77B0CE}">
      <dgm:prSet/>
      <dgm:spPr/>
      <dgm:t>
        <a:bodyPr/>
        <a:lstStyle/>
        <a:p>
          <a:r>
            <a:rPr lang="en-US" dirty="0"/>
            <a:t>Research</a:t>
          </a:r>
        </a:p>
      </dgm:t>
    </dgm:pt>
    <dgm:pt modelId="{72ED29ED-29C0-4862-8D89-1746057E46F5}" type="parTrans" cxnId="{7E2596A5-96D2-4FD6-8697-ACE6E0B91DA0}">
      <dgm:prSet/>
      <dgm:spPr/>
      <dgm:t>
        <a:bodyPr/>
        <a:lstStyle/>
        <a:p>
          <a:endParaRPr lang="en-US"/>
        </a:p>
      </dgm:t>
    </dgm:pt>
    <dgm:pt modelId="{544C8E1C-3030-40F1-941A-9268DD0C21DC}" type="sibTrans" cxnId="{7E2596A5-96D2-4FD6-8697-ACE6E0B91DA0}">
      <dgm:prSet/>
      <dgm:spPr/>
      <dgm:t>
        <a:bodyPr/>
        <a:lstStyle/>
        <a:p>
          <a:endParaRPr lang="en-US"/>
        </a:p>
      </dgm:t>
    </dgm:pt>
    <dgm:pt modelId="{1A161634-CDB5-424B-8272-F35A2E0B018C}">
      <dgm:prSet/>
      <dgm:spPr/>
      <dgm:t>
        <a:bodyPr/>
        <a:lstStyle/>
        <a:p>
          <a:r>
            <a:rPr lang="en-US"/>
            <a:t>Understand relationships</a:t>
          </a:r>
        </a:p>
      </dgm:t>
    </dgm:pt>
    <dgm:pt modelId="{3D1B387C-A1B5-4AFB-BD2A-3F15ACD25F42}" type="parTrans" cxnId="{48D0FC1A-EBF8-486C-B17A-5E5921F2FCBB}">
      <dgm:prSet/>
      <dgm:spPr/>
      <dgm:t>
        <a:bodyPr/>
        <a:lstStyle/>
        <a:p>
          <a:endParaRPr lang="en-US"/>
        </a:p>
      </dgm:t>
    </dgm:pt>
    <dgm:pt modelId="{38653D42-2AA2-412D-AFCA-2BDED921BA8C}" type="sibTrans" cxnId="{48D0FC1A-EBF8-486C-B17A-5E5921F2FCBB}">
      <dgm:prSet/>
      <dgm:spPr/>
      <dgm:t>
        <a:bodyPr/>
        <a:lstStyle/>
        <a:p>
          <a:endParaRPr lang="en-US"/>
        </a:p>
      </dgm:t>
    </dgm:pt>
    <dgm:pt modelId="{CA9E09DA-D536-4358-A271-001804F9D82C}">
      <dgm:prSet/>
      <dgm:spPr/>
      <dgm:t>
        <a:bodyPr/>
        <a:lstStyle/>
        <a:p>
          <a:r>
            <a:rPr lang="en-US"/>
            <a:t>Build Relationships</a:t>
          </a:r>
        </a:p>
      </dgm:t>
    </dgm:pt>
    <dgm:pt modelId="{ACA2E0A1-8951-4028-991A-187FEB4DD15B}" type="parTrans" cxnId="{E1FC27D4-C5EA-4F58-A19F-FF2815A5C903}">
      <dgm:prSet/>
      <dgm:spPr/>
      <dgm:t>
        <a:bodyPr/>
        <a:lstStyle/>
        <a:p>
          <a:endParaRPr lang="en-US"/>
        </a:p>
      </dgm:t>
    </dgm:pt>
    <dgm:pt modelId="{2CC8F0BA-F69F-4DE8-8BA7-FB9B9B93488D}" type="sibTrans" cxnId="{E1FC27D4-C5EA-4F58-A19F-FF2815A5C903}">
      <dgm:prSet/>
      <dgm:spPr/>
      <dgm:t>
        <a:bodyPr/>
        <a:lstStyle/>
        <a:p>
          <a:endParaRPr lang="en-US"/>
        </a:p>
      </dgm:t>
    </dgm:pt>
    <dgm:pt modelId="{E76158E4-00CD-4FD6-8FA0-29C614466556}">
      <dgm:prSet/>
      <dgm:spPr/>
      <dgm:t>
        <a:bodyPr/>
        <a:lstStyle/>
        <a:p>
          <a:r>
            <a:rPr lang="en-US"/>
            <a:t>Get everyone to speak up</a:t>
          </a:r>
        </a:p>
      </dgm:t>
    </dgm:pt>
    <dgm:pt modelId="{9411CC1B-2730-45DF-9EAD-1980824236A4}" type="parTrans" cxnId="{3FB49118-9A27-48E2-9DD9-7320E6C2F49B}">
      <dgm:prSet/>
      <dgm:spPr/>
      <dgm:t>
        <a:bodyPr/>
        <a:lstStyle/>
        <a:p>
          <a:endParaRPr lang="en-US"/>
        </a:p>
      </dgm:t>
    </dgm:pt>
    <dgm:pt modelId="{89E1130B-1E57-4C1C-AC22-83DF0327D8F4}" type="sibTrans" cxnId="{3FB49118-9A27-48E2-9DD9-7320E6C2F49B}">
      <dgm:prSet/>
      <dgm:spPr/>
      <dgm:t>
        <a:bodyPr/>
        <a:lstStyle/>
        <a:p>
          <a:endParaRPr lang="en-US"/>
        </a:p>
      </dgm:t>
    </dgm:pt>
    <dgm:pt modelId="{5787E6CE-47C8-4F25-B963-2D4EDCAABE2C}">
      <dgm:prSet/>
      <dgm:spPr/>
      <dgm:t>
        <a:bodyPr/>
        <a:lstStyle/>
        <a:p>
          <a:r>
            <a:rPr lang="en-US"/>
            <a:t>Handling nay-sayers</a:t>
          </a:r>
        </a:p>
      </dgm:t>
    </dgm:pt>
    <dgm:pt modelId="{07455A0D-B426-4A20-8142-725DB37DE382}" type="parTrans" cxnId="{638FA4C4-5070-4AAC-90DD-96E973225F97}">
      <dgm:prSet/>
      <dgm:spPr/>
      <dgm:t>
        <a:bodyPr/>
        <a:lstStyle/>
        <a:p>
          <a:endParaRPr lang="en-US"/>
        </a:p>
      </dgm:t>
    </dgm:pt>
    <dgm:pt modelId="{EEF92B3A-A252-410B-AA1E-2B2E5B32B27D}" type="sibTrans" cxnId="{638FA4C4-5070-4AAC-90DD-96E973225F97}">
      <dgm:prSet/>
      <dgm:spPr/>
      <dgm:t>
        <a:bodyPr/>
        <a:lstStyle/>
        <a:p>
          <a:endParaRPr lang="en-US"/>
        </a:p>
      </dgm:t>
    </dgm:pt>
    <dgm:pt modelId="{A6C36CAE-C2C5-4174-BE8B-7C67D89027A1}" type="pres">
      <dgm:prSet presAssocID="{C6A22BA9-4349-4C17-8266-3EB95862A469}" presName="linear" presStyleCnt="0">
        <dgm:presLayoutVars>
          <dgm:animLvl val="lvl"/>
          <dgm:resizeHandles val="exact"/>
        </dgm:presLayoutVars>
      </dgm:prSet>
      <dgm:spPr/>
    </dgm:pt>
    <dgm:pt modelId="{BDEB10A9-50B9-4F37-BE56-7C615D93745E}" type="pres">
      <dgm:prSet presAssocID="{A4D56EEF-A9BE-431C-AF2C-D41FCB77B0CE}" presName="parentText" presStyleLbl="node1" presStyleIdx="0" presStyleCnt="5">
        <dgm:presLayoutVars>
          <dgm:chMax val="0"/>
          <dgm:bulletEnabled val="1"/>
        </dgm:presLayoutVars>
      </dgm:prSet>
      <dgm:spPr/>
    </dgm:pt>
    <dgm:pt modelId="{4B4D675E-7272-48F6-A1F3-D3F42E9CA566}" type="pres">
      <dgm:prSet presAssocID="{544C8E1C-3030-40F1-941A-9268DD0C21DC}" presName="spacer" presStyleCnt="0"/>
      <dgm:spPr/>
    </dgm:pt>
    <dgm:pt modelId="{5F611140-89A7-43FD-B133-85E8A692C1DD}" type="pres">
      <dgm:prSet presAssocID="{1A161634-CDB5-424B-8272-F35A2E0B018C}" presName="parentText" presStyleLbl="node1" presStyleIdx="1" presStyleCnt="5">
        <dgm:presLayoutVars>
          <dgm:chMax val="0"/>
          <dgm:bulletEnabled val="1"/>
        </dgm:presLayoutVars>
      </dgm:prSet>
      <dgm:spPr/>
    </dgm:pt>
    <dgm:pt modelId="{45742227-04FE-4001-B5AD-4E0EE157A0EA}" type="pres">
      <dgm:prSet presAssocID="{38653D42-2AA2-412D-AFCA-2BDED921BA8C}" presName="spacer" presStyleCnt="0"/>
      <dgm:spPr/>
    </dgm:pt>
    <dgm:pt modelId="{D68A3D98-0CB6-497F-A815-C230F9E4D4CC}" type="pres">
      <dgm:prSet presAssocID="{CA9E09DA-D536-4358-A271-001804F9D82C}" presName="parentText" presStyleLbl="node1" presStyleIdx="2" presStyleCnt="5">
        <dgm:presLayoutVars>
          <dgm:chMax val="0"/>
          <dgm:bulletEnabled val="1"/>
        </dgm:presLayoutVars>
      </dgm:prSet>
      <dgm:spPr/>
    </dgm:pt>
    <dgm:pt modelId="{21831FE6-CF93-48EC-B1C9-4FA34C6AA22F}" type="pres">
      <dgm:prSet presAssocID="{2CC8F0BA-F69F-4DE8-8BA7-FB9B9B93488D}" presName="spacer" presStyleCnt="0"/>
      <dgm:spPr/>
    </dgm:pt>
    <dgm:pt modelId="{BAB32695-E93D-4D10-8E3B-687F952B0382}" type="pres">
      <dgm:prSet presAssocID="{E76158E4-00CD-4FD6-8FA0-29C614466556}" presName="parentText" presStyleLbl="node1" presStyleIdx="3" presStyleCnt="5">
        <dgm:presLayoutVars>
          <dgm:chMax val="0"/>
          <dgm:bulletEnabled val="1"/>
        </dgm:presLayoutVars>
      </dgm:prSet>
      <dgm:spPr/>
    </dgm:pt>
    <dgm:pt modelId="{46394B7B-D826-4B19-90DC-3A753A6DF7D7}" type="pres">
      <dgm:prSet presAssocID="{89E1130B-1E57-4C1C-AC22-83DF0327D8F4}" presName="spacer" presStyleCnt="0"/>
      <dgm:spPr/>
    </dgm:pt>
    <dgm:pt modelId="{5B8EA788-7FC9-449F-8F44-EF351B97C348}" type="pres">
      <dgm:prSet presAssocID="{5787E6CE-47C8-4F25-B963-2D4EDCAABE2C}" presName="parentText" presStyleLbl="node1" presStyleIdx="4" presStyleCnt="5">
        <dgm:presLayoutVars>
          <dgm:chMax val="0"/>
          <dgm:bulletEnabled val="1"/>
        </dgm:presLayoutVars>
      </dgm:prSet>
      <dgm:spPr/>
    </dgm:pt>
  </dgm:ptLst>
  <dgm:cxnLst>
    <dgm:cxn modelId="{3FB49118-9A27-48E2-9DD9-7320E6C2F49B}" srcId="{C6A22BA9-4349-4C17-8266-3EB95862A469}" destId="{E76158E4-00CD-4FD6-8FA0-29C614466556}" srcOrd="3" destOrd="0" parTransId="{9411CC1B-2730-45DF-9EAD-1980824236A4}" sibTransId="{89E1130B-1E57-4C1C-AC22-83DF0327D8F4}"/>
    <dgm:cxn modelId="{48D0FC1A-EBF8-486C-B17A-5E5921F2FCBB}" srcId="{C6A22BA9-4349-4C17-8266-3EB95862A469}" destId="{1A161634-CDB5-424B-8272-F35A2E0B018C}" srcOrd="1" destOrd="0" parTransId="{3D1B387C-A1B5-4AFB-BD2A-3F15ACD25F42}" sibTransId="{38653D42-2AA2-412D-AFCA-2BDED921BA8C}"/>
    <dgm:cxn modelId="{6C955020-D49D-49C9-A344-8ACA873B2297}" type="presOf" srcId="{CA9E09DA-D536-4358-A271-001804F9D82C}" destId="{D68A3D98-0CB6-497F-A815-C230F9E4D4CC}" srcOrd="0" destOrd="0" presId="urn:microsoft.com/office/officeart/2005/8/layout/vList2"/>
    <dgm:cxn modelId="{90A37D2F-0A91-41E8-B7DA-5497F9566EE8}" type="presOf" srcId="{E76158E4-00CD-4FD6-8FA0-29C614466556}" destId="{BAB32695-E93D-4D10-8E3B-687F952B0382}" srcOrd="0" destOrd="0" presId="urn:microsoft.com/office/officeart/2005/8/layout/vList2"/>
    <dgm:cxn modelId="{AD07DA75-E12F-4B9C-AC0B-7040EF991314}" type="presOf" srcId="{5787E6CE-47C8-4F25-B963-2D4EDCAABE2C}" destId="{5B8EA788-7FC9-449F-8F44-EF351B97C348}" srcOrd="0" destOrd="0" presId="urn:microsoft.com/office/officeart/2005/8/layout/vList2"/>
    <dgm:cxn modelId="{F6F8F877-2471-4707-A5DC-31B447B9DEB3}" type="presOf" srcId="{C6A22BA9-4349-4C17-8266-3EB95862A469}" destId="{A6C36CAE-C2C5-4174-BE8B-7C67D89027A1}" srcOrd="0" destOrd="0" presId="urn:microsoft.com/office/officeart/2005/8/layout/vList2"/>
    <dgm:cxn modelId="{7E2596A5-96D2-4FD6-8697-ACE6E0B91DA0}" srcId="{C6A22BA9-4349-4C17-8266-3EB95862A469}" destId="{A4D56EEF-A9BE-431C-AF2C-D41FCB77B0CE}" srcOrd="0" destOrd="0" parTransId="{72ED29ED-29C0-4862-8D89-1746057E46F5}" sibTransId="{544C8E1C-3030-40F1-941A-9268DD0C21DC}"/>
    <dgm:cxn modelId="{22164EB1-5EE1-4C71-A3B4-DF73B84C06C7}" type="presOf" srcId="{1A161634-CDB5-424B-8272-F35A2E0B018C}" destId="{5F611140-89A7-43FD-B133-85E8A692C1DD}" srcOrd="0" destOrd="0" presId="urn:microsoft.com/office/officeart/2005/8/layout/vList2"/>
    <dgm:cxn modelId="{389D8AC4-E0A2-46F6-8E84-551B5F2E3E3C}" type="presOf" srcId="{A4D56EEF-A9BE-431C-AF2C-D41FCB77B0CE}" destId="{BDEB10A9-50B9-4F37-BE56-7C615D93745E}" srcOrd="0" destOrd="0" presId="urn:microsoft.com/office/officeart/2005/8/layout/vList2"/>
    <dgm:cxn modelId="{638FA4C4-5070-4AAC-90DD-96E973225F97}" srcId="{C6A22BA9-4349-4C17-8266-3EB95862A469}" destId="{5787E6CE-47C8-4F25-B963-2D4EDCAABE2C}" srcOrd="4" destOrd="0" parTransId="{07455A0D-B426-4A20-8142-725DB37DE382}" sibTransId="{EEF92B3A-A252-410B-AA1E-2B2E5B32B27D}"/>
    <dgm:cxn modelId="{E1FC27D4-C5EA-4F58-A19F-FF2815A5C903}" srcId="{C6A22BA9-4349-4C17-8266-3EB95862A469}" destId="{CA9E09DA-D536-4358-A271-001804F9D82C}" srcOrd="2" destOrd="0" parTransId="{ACA2E0A1-8951-4028-991A-187FEB4DD15B}" sibTransId="{2CC8F0BA-F69F-4DE8-8BA7-FB9B9B93488D}"/>
    <dgm:cxn modelId="{DD38AC79-897A-4EB4-BE80-0D2ADE09F874}" type="presParOf" srcId="{A6C36CAE-C2C5-4174-BE8B-7C67D89027A1}" destId="{BDEB10A9-50B9-4F37-BE56-7C615D93745E}" srcOrd="0" destOrd="0" presId="urn:microsoft.com/office/officeart/2005/8/layout/vList2"/>
    <dgm:cxn modelId="{F7B787E3-C9A8-4C9A-BD8E-B141A3A2234A}" type="presParOf" srcId="{A6C36CAE-C2C5-4174-BE8B-7C67D89027A1}" destId="{4B4D675E-7272-48F6-A1F3-D3F42E9CA566}" srcOrd="1" destOrd="0" presId="urn:microsoft.com/office/officeart/2005/8/layout/vList2"/>
    <dgm:cxn modelId="{C1AF2D6F-6A54-470B-A9BF-D4AD1F8197FE}" type="presParOf" srcId="{A6C36CAE-C2C5-4174-BE8B-7C67D89027A1}" destId="{5F611140-89A7-43FD-B133-85E8A692C1DD}" srcOrd="2" destOrd="0" presId="urn:microsoft.com/office/officeart/2005/8/layout/vList2"/>
    <dgm:cxn modelId="{BA4412CB-2CA1-45ED-9671-A3EE9703A18A}" type="presParOf" srcId="{A6C36CAE-C2C5-4174-BE8B-7C67D89027A1}" destId="{45742227-04FE-4001-B5AD-4E0EE157A0EA}" srcOrd="3" destOrd="0" presId="urn:microsoft.com/office/officeart/2005/8/layout/vList2"/>
    <dgm:cxn modelId="{AA94DD5D-FA34-4DFD-BCFF-735B1AA30050}" type="presParOf" srcId="{A6C36CAE-C2C5-4174-BE8B-7C67D89027A1}" destId="{D68A3D98-0CB6-497F-A815-C230F9E4D4CC}" srcOrd="4" destOrd="0" presId="urn:microsoft.com/office/officeart/2005/8/layout/vList2"/>
    <dgm:cxn modelId="{2175ACA8-BE59-4C55-A1C7-2457E248EB79}" type="presParOf" srcId="{A6C36CAE-C2C5-4174-BE8B-7C67D89027A1}" destId="{21831FE6-CF93-48EC-B1C9-4FA34C6AA22F}" srcOrd="5" destOrd="0" presId="urn:microsoft.com/office/officeart/2005/8/layout/vList2"/>
    <dgm:cxn modelId="{ACA91A65-39A4-4D09-8E22-76A783B313FB}" type="presParOf" srcId="{A6C36CAE-C2C5-4174-BE8B-7C67D89027A1}" destId="{BAB32695-E93D-4D10-8E3B-687F952B0382}" srcOrd="6" destOrd="0" presId="urn:microsoft.com/office/officeart/2005/8/layout/vList2"/>
    <dgm:cxn modelId="{C68641A7-D3DA-43A2-951A-DB5A9BEE0336}" type="presParOf" srcId="{A6C36CAE-C2C5-4174-BE8B-7C67D89027A1}" destId="{46394B7B-D826-4B19-90DC-3A753A6DF7D7}" srcOrd="7" destOrd="0" presId="urn:microsoft.com/office/officeart/2005/8/layout/vList2"/>
    <dgm:cxn modelId="{1F24EF23-5D49-4201-A82A-D6B56FBD2171}" type="presParOf" srcId="{A6C36CAE-C2C5-4174-BE8B-7C67D89027A1}" destId="{5B8EA788-7FC9-449F-8F44-EF351B97C348}"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EB10A9-50B9-4F37-BE56-7C615D93745E}">
      <dsp:nvSpPr>
        <dsp:cNvPr id="0" name=""/>
        <dsp:cNvSpPr/>
      </dsp:nvSpPr>
      <dsp:spPr>
        <a:xfrm>
          <a:off x="0" y="61776"/>
          <a:ext cx="6797675" cy="100620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dirty="0"/>
            <a:t>Research</a:t>
          </a:r>
        </a:p>
      </dsp:txBody>
      <dsp:txXfrm>
        <a:off x="49119" y="110895"/>
        <a:ext cx="6699437" cy="907962"/>
      </dsp:txXfrm>
    </dsp:sp>
    <dsp:sp modelId="{5F611140-89A7-43FD-B133-85E8A692C1DD}">
      <dsp:nvSpPr>
        <dsp:cNvPr id="0" name=""/>
        <dsp:cNvSpPr/>
      </dsp:nvSpPr>
      <dsp:spPr>
        <a:xfrm>
          <a:off x="0" y="1191816"/>
          <a:ext cx="6797675" cy="1006200"/>
        </a:xfrm>
        <a:prstGeom prst="roundRect">
          <a:avLst/>
        </a:prstGeom>
        <a:solidFill>
          <a:schemeClr val="accent2">
            <a:hueOff val="372984"/>
            <a:satOff val="-2603"/>
            <a:lumOff val="63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a:t>Understand relationships</a:t>
          </a:r>
        </a:p>
      </dsp:txBody>
      <dsp:txXfrm>
        <a:off x="49119" y="1240935"/>
        <a:ext cx="6699437" cy="907962"/>
      </dsp:txXfrm>
    </dsp:sp>
    <dsp:sp modelId="{D68A3D98-0CB6-497F-A815-C230F9E4D4CC}">
      <dsp:nvSpPr>
        <dsp:cNvPr id="0" name=""/>
        <dsp:cNvSpPr/>
      </dsp:nvSpPr>
      <dsp:spPr>
        <a:xfrm>
          <a:off x="0" y="2321856"/>
          <a:ext cx="6797675" cy="1006200"/>
        </a:xfrm>
        <a:prstGeom prst="roundRect">
          <a:avLst/>
        </a:prstGeom>
        <a:solidFill>
          <a:schemeClr val="accent2">
            <a:hueOff val="745968"/>
            <a:satOff val="-5205"/>
            <a:lumOff val="127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a:t>Build Relationships</a:t>
          </a:r>
        </a:p>
      </dsp:txBody>
      <dsp:txXfrm>
        <a:off x="49119" y="2370975"/>
        <a:ext cx="6699437" cy="907962"/>
      </dsp:txXfrm>
    </dsp:sp>
    <dsp:sp modelId="{BAB32695-E93D-4D10-8E3B-687F952B0382}">
      <dsp:nvSpPr>
        <dsp:cNvPr id="0" name=""/>
        <dsp:cNvSpPr/>
      </dsp:nvSpPr>
      <dsp:spPr>
        <a:xfrm>
          <a:off x="0" y="3451896"/>
          <a:ext cx="6797675" cy="1006200"/>
        </a:xfrm>
        <a:prstGeom prst="roundRect">
          <a:avLst/>
        </a:prstGeom>
        <a:solidFill>
          <a:schemeClr val="accent2">
            <a:hueOff val="1118952"/>
            <a:satOff val="-7808"/>
            <a:lumOff val="191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a:t>Get everyone to speak up</a:t>
          </a:r>
        </a:p>
      </dsp:txBody>
      <dsp:txXfrm>
        <a:off x="49119" y="3501015"/>
        <a:ext cx="6699437" cy="907962"/>
      </dsp:txXfrm>
    </dsp:sp>
    <dsp:sp modelId="{5B8EA788-7FC9-449F-8F44-EF351B97C348}">
      <dsp:nvSpPr>
        <dsp:cNvPr id="0" name=""/>
        <dsp:cNvSpPr/>
      </dsp:nvSpPr>
      <dsp:spPr>
        <a:xfrm>
          <a:off x="0" y="4581936"/>
          <a:ext cx="6797675" cy="1006200"/>
        </a:xfrm>
        <a:prstGeom prst="roundRect">
          <a:avLst/>
        </a:prstGeom>
        <a:solidFill>
          <a:schemeClr val="accent2">
            <a:hueOff val="1491936"/>
            <a:satOff val="-10410"/>
            <a:lumOff val="254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l" defTabSz="1911350">
            <a:lnSpc>
              <a:spcPct val="90000"/>
            </a:lnSpc>
            <a:spcBef>
              <a:spcPct val="0"/>
            </a:spcBef>
            <a:spcAft>
              <a:spcPct val="35000"/>
            </a:spcAft>
            <a:buNone/>
          </a:pPr>
          <a:r>
            <a:rPr lang="en-US" sz="4300" kern="1200"/>
            <a:t>Handling nay-sayers</a:t>
          </a:r>
        </a:p>
      </dsp:txBody>
      <dsp:txXfrm>
        <a:off x="49119" y="4631055"/>
        <a:ext cx="6699437" cy="90796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C3A940-BB0D-4359-89FF-6A3BF6E879CF}" type="datetimeFigureOut">
              <a:rPr lang="en-US" smtClean="0"/>
              <a:t>1/20/2023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6EAA1A-6DE9-4851-ACC7-832540233903}" type="slidenum">
              <a:rPr lang="en-US" smtClean="0"/>
              <a:t>‹#›</a:t>
            </a:fld>
            <a:endParaRPr lang="en-US"/>
          </a:p>
        </p:txBody>
      </p:sp>
    </p:spTree>
    <p:extLst>
      <p:ext uri="{BB962C8B-B14F-4D97-AF65-F5344CB8AC3E}">
        <p14:creationId xmlns:p14="http://schemas.microsoft.com/office/powerpoint/2010/main" val="2312320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6EAA1A-6DE9-4851-ACC7-832540233903}" type="slidenum">
              <a:rPr lang="en-US" smtClean="0"/>
              <a:t>1</a:t>
            </a:fld>
            <a:endParaRPr lang="en-US"/>
          </a:p>
        </p:txBody>
      </p:sp>
    </p:spTree>
    <p:extLst>
      <p:ext uri="{BB962C8B-B14F-4D97-AF65-F5344CB8AC3E}">
        <p14:creationId xmlns:p14="http://schemas.microsoft.com/office/powerpoint/2010/main" val="2835575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1996 - </a:t>
            </a:r>
            <a:r>
              <a:rPr lang="en-US" sz="1100">
                <a:latin typeface="Gill Sans"/>
                <a:ea typeface="Gill Sans"/>
                <a:cs typeface="Gill Sans"/>
                <a:sym typeface="Gill Sans"/>
              </a:rPr>
              <a:t>Florida legalizes charter schools; Base student allocation is $2,558.17, and $3,297.89/per pupil with </a:t>
            </a:r>
            <a:r>
              <a:rPr lang="en-US" sz="1100" err="1">
                <a:latin typeface="Gill Sans"/>
                <a:ea typeface="Gill Sans"/>
                <a:cs typeface="Gill Sans"/>
                <a:sym typeface="Gill Sans"/>
              </a:rPr>
              <a:t>categoricals</a:t>
            </a:r>
            <a:r>
              <a:rPr lang="en-US" sz="1100">
                <a:latin typeface="Gill Sans"/>
                <a:ea typeface="Gill Sans"/>
                <a:cs typeface="Gill Sans"/>
                <a:sym typeface="Gill Sans"/>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a:latin typeface="Gill Sans"/>
                <a:ea typeface="Gill Sans"/>
                <a:cs typeface="Gill Sans"/>
                <a:sym typeface="Gill Sans"/>
              </a:rPr>
              <a:t>2006 High-water-mark of education funding: $7,400/student (national average was $9,138), ranked 23rd in the nation for per pupil funding.  State provides 61% and property taxes fund 39% of per pupil funding</a:t>
            </a:r>
          </a:p>
          <a:p>
            <a:pPr marL="0" lvl="0" indent="0" algn="l" rtl="0">
              <a:spcBef>
                <a:spcPts val="0"/>
              </a:spcBef>
              <a:spcAft>
                <a:spcPts val="0"/>
              </a:spcAft>
              <a:buNone/>
            </a:pPr>
            <a:r>
              <a:rPr lang="en-US" sz="1100">
                <a:latin typeface="Gill Sans"/>
                <a:ea typeface="Gill Sans"/>
                <a:cs typeface="Gill Sans"/>
                <a:sym typeface="Gill Sans"/>
              </a:rPr>
              <a:t>?</a:t>
            </a:r>
            <a:br>
              <a:rPr lang="en-US" sz="1100">
                <a:latin typeface="Gill Sans"/>
                <a:ea typeface="Gill Sans"/>
                <a:cs typeface="Gill Sans"/>
                <a:sym typeface="Gill Sans"/>
              </a:rPr>
            </a:br>
            <a:endParaRPr lang="en-US" sz="1100">
              <a:latin typeface="Gill Sans"/>
              <a:ea typeface="Gill Sans"/>
              <a:cs typeface="Gill Sans"/>
              <a:sym typeface="Gill Sans"/>
            </a:endParaRPr>
          </a:p>
          <a:p>
            <a:pPr marL="0" lvl="0" indent="0" algn="l" rtl="0">
              <a:spcBef>
                <a:spcPts val="0"/>
              </a:spcBef>
              <a:spcAft>
                <a:spcPts val="0"/>
              </a:spcAft>
              <a:buNone/>
            </a:pPr>
            <a:endParaRPr/>
          </a:p>
        </p:txBody>
      </p:sp>
      <p:sp>
        <p:nvSpPr>
          <p:cNvPr id="109" name="Google Shape;10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0908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 name="Google Shape;13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7483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6503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1af8bdff77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11af8bdff77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1/20/2023</a:t>
            </a:fld>
            <a:endParaRPr lang="en-US"/>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487293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4"/>
        <p:cNvGrpSpPr/>
        <p:nvPr/>
      </p:nvGrpSpPr>
      <p:grpSpPr>
        <a:xfrm>
          <a:off x="0" y="0"/>
          <a:ext cx="0" cy="0"/>
          <a:chOff x="0" y="0"/>
          <a:chExt cx="0" cy="0"/>
        </a:xfrm>
      </p:grpSpPr>
      <p:sp>
        <p:nvSpPr>
          <p:cNvPr id="15" name="Google Shape;15;p11"/>
          <p:cNvSpPr txBox="1">
            <a:spLocks noGrp="1"/>
          </p:cNvSpPr>
          <p:nvPr>
            <p:ph type="ctrTitle"/>
          </p:nvPr>
        </p:nvSpPr>
        <p:spPr>
          <a:xfrm>
            <a:off x="2417779" y="802298"/>
            <a:ext cx="8637073" cy="2541431"/>
          </a:xfrm>
          <a:prstGeom prst="rect">
            <a:avLst/>
          </a:prstGeom>
          <a:noFill/>
          <a:ln>
            <a:noFill/>
          </a:ln>
        </p:spPr>
        <p:txBody>
          <a:bodyPr spcFirstLastPara="1" wrap="square" lIns="91425" tIns="45700" rIns="91425" bIns="0" anchor="b" anchorCtr="0">
            <a:normAutofit/>
          </a:bodyPr>
          <a:lstStyle>
            <a:lvl1pPr lvl="0" algn="l">
              <a:lnSpc>
                <a:spcPct val="90000"/>
              </a:lnSpc>
              <a:spcBef>
                <a:spcPts val="0"/>
              </a:spcBef>
              <a:spcAft>
                <a:spcPts val="0"/>
              </a:spcAft>
              <a:buClr>
                <a:schemeClr val="dk1"/>
              </a:buClr>
              <a:buSzPts val="6600"/>
              <a:buFont typeface="Gill Sans"/>
              <a:buNone/>
              <a:defRPr sz="6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11"/>
          <p:cNvSpPr txBox="1">
            <a:spLocks noGrp="1"/>
          </p:cNvSpPr>
          <p:nvPr>
            <p:ph type="subTitle" idx="1"/>
          </p:nvPr>
        </p:nvSpPr>
        <p:spPr>
          <a:xfrm>
            <a:off x="2417780" y="3531204"/>
            <a:ext cx="8637072" cy="977621"/>
          </a:xfrm>
          <a:prstGeom prst="rect">
            <a:avLst/>
          </a:prstGeom>
          <a:noFill/>
          <a:ln>
            <a:noFill/>
          </a:ln>
        </p:spPr>
        <p:txBody>
          <a:bodyPr spcFirstLastPara="1" wrap="square" lIns="91425" tIns="91425" rIns="91425" bIns="91425" anchor="t" anchorCtr="0">
            <a:normAutofit/>
          </a:bodyPr>
          <a:lstStyle>
            <a:lvl1pPr lvl="0" algn="l">
              <a:lnSpc>
                <a:spcPct val="120000"/>
              </a:lnSpc>
              <a:spcBef>
                <a:spcPts val="1000"/>
              </a:spcBef>
              <a:spcAft>
                <a:spcPts val="0"/>
              </a:spcAft>
              <a:buSzPts val="1800"/>
              <a:buNone/>
              <a:defRPr sz="1800" b="0" cap="none">
                <a:solidFill>
                  <a:schemeClr val="dk1"/>
                </a:solidFill>
              </a:defRPr>
            </a:lvl1pPr>
            <a:lvl2pPr lvl="1" algn="ctr">
              <a:lnSpc>
                <a:spcPct val="120000"/>
              </a:lnSpc>
              <a:spcBef>
                <a:spcPts val="500"/>
              </a:spcBef>
              <a:spcAft>
                <a:spcPts val="0"/>
              </a:spcAft>
              <a:buSzPts val="1800"/>
              <a:buNone/>
              <a:defRPr sz="1800"/>
            </a:lvl2pPr>
            <a:lvl3pPr lvl="2" algn="ctr">
              <a:lnSpc>
                <a:spcPct val="120000"/>
              </a:lnSpc>
              <a:spcBef>
                <a:spcPts val="500"/>
              </a:spcBef>
              <a:spcAft>
                <a:spcPts val="0"/>
              </a:spcAft>
              <a:buSzPts val="1800"/>
              <a:buNone/>
              <a:defRPr sz="1800"/>
            </a:lvl3pPr>
            <a:lvl4pPr lvl="3" algn="ctr">
              <a:lnSpc>
                <a:spcPct val="120000"/>
              </a:lnSpc>
              <a:spcBef>
                <a:spcPts val="500"/>
              </a:spcBef>
              <a:spcAft>
                <a:spcPts val="0"/>
              </a:spcAft>
              <a:buSzPts val="1600"/>
              <a:buNone/>
              <a:defRPr sz="1600"/>
            </a:lvl4pPr>
            <a:lvl5pPr lvl="4" algn="ctr">
              <a:lnSpc>
                <a:spcPct val="120000"/>
              </a:lnSpc>
              <a:spcBef>
                <a:spcPts val="500"/>
              </a:spcBef>
              <a:spcAft>
                <a:spcPts val="0"/>
              </a:spcAft>
              <a:buSzPts val="1600"/>
              <a:buNone/>
              <a:defRPr sz="1600"/>
            </a:lvl5pPr>
            <a:lvl6pPr lvl="5" algn="ctr">
              <a:lnSpc>
                <a:spcPct val="120000"/>
              </a:lnSpc>
              <a:spcBef>
                <a:spcPts val="500"/>
              </a:spcBef>
              <a:spcAft>
                <a:spcPts val="0"/>
              </a:spcAft>
              <a:buSzPts val="1600"/>
              <a:buNone/>
              <a:defRPr sz="1600"/>
            </a:lvl6pPr>
            <a:lvl7pPr lvl="6" algn="ctr">
              <a:lnSpc>
                <a:spcPct val="120000"/>
              </a:lnSpc>
              <a:spcBef>
                <a:spcPts val="500"/>
              </a:spcBef>
              <a:spcAft>
                <a:spcPts val="0"/>
              </a:spcAft>
              <a:buSzPts val="1600"/>
              <a:buNone/>
              <a:defRPr sz="1600"/>
            </a:lvl7pPr>
            <a:lvl8pPr lvl="7" algn="ctr">
              <a:lnSpc>
                <a:spcPct val="120000"/>
              </a:lnSpc>
              <a:spcBef>
                <a:spcPts val="500"/>
              </a:spcBef>
              <a:spcAft>
                <a:spcPts val="0"/>
              </a:spcAft>
              <a:buSzPts val="1600"/>
              <a:buNone/>
              <a:defRPr sz="1600"/>
            </a:lvl8pPr>
            <a:lvl9pPr lvl="8" algn="ctr">
              <a:lnSpc>
                <a:spcPct val="120000"/>
              </a:lnSpc>
              <a:spcBef>
                <a:spcPts val="500"/>
              </a:spcBef>
              <a:spcAft>
                <a:spcPts val="0"/>
              </a:spcAft>
              <a:buSzPts val="1600"/>
              <a:buNone/>
              <a:defRPr sz="1600"/>
            </a:lvl9pPr>
          </a:lstStyle>
          <a:p>
            <a:endParaRPr/>
          </a:p>
        </p:txBody>
      </p:sp>
      <p:sp>
        <p:nvSpPr>
          <p:cNvPr id="17" name="Google Shape;17;p11"/>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1"/>
          <p:cNvSpPr txBox="1">
            <a:spLocks noGrp="1"/>
          </p:cNvSpPr>
          <p:nvPr>
            <p:ph type="ftr" idx="11"/>
          </p:nvPr>
        </p:nvSpPr>
        <p:spPr>
          <a:xfrm>
            <a:off x="2416500" y="329307"/>
            <a:ext cx="4973915" cy="3092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1"/>
          <p:cNvSpPr txBox="1">
            <a:spLocks noGrp="1"/>
          </p:cNvSpPr>
          <p:nvPr>
            <p:ph type="sldNum" idx="12"/>
          </p:nvPr>
        </p:nvSpPr>
        <p:spPr>
          <a:xfrm>
            <a:off x="1437664" y="798973"/>
            <a:ext cx="811019" cy="503578"/>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Gill Sans"/>
                <a:ea typeface="Gill Sans"/>
                <a:cs typeface="Gill Sans"/>
                <a:sym typeface="Gill Sans"/>
              </a:defRPr>
            </a:lvl1pPr>
            <a:lvl2pPr marL="0" marR="0" lvl="1" indent="0" algn="l" rtl="0">
              <a:spcBef>
                <a:spcPts val="0"/>
              </a:spcBef>
              <a:buNone/>
              <a:defRPr sz="1800" b="0" i="0" u="none" strike="noStrike" cap="none">
                <a:solidFill>
                  <a:schemeClr val="dk1"/>
                </a:solidFill>
                <a:latin typeface="Gill Sans"/>
                <a:ea typeface="Gill Sans"/>
                <a:cs typeface="Gill Sans"/>
                <a:sym typeface="Gill Sans"/>
              </a:defRPr>
            </a:lvl2pPr>
            <a:lvl3pPr marL="0" marR="0" lvl="2" indent="0" algn="l" rtl="0">
              <a:spcBef>
                <a:spcPts val="0"/>
              </a:spcBef>
              <a:buNone/>
              <a:defRPr sz="1800" b="0" i="0" u="none" strike="noStrike" cap="none">
                <a:solidFill>
                  <a:schemeClr val="dk1"/>
                </a:solidFill>
                <a:latin typeface="Gill Sans"/>
                <a:ea typeface="Gill Sans"/>
                <a:cs typeface="Gill Sans"/>
                <a:sym typeface="Gill Sans"/>
              </a:defRPr>
            </a:lvl3pPr>
            <a:lvl4pPr marL="0" marR="0" lvl="3" indent="0" algn="l" rtl="0">
              <a:spcBef>
                <a:spcPts val="0"/>
              </a:spcBef>
              <a:buNone/>
              <a:defRPr sz="1800" b="0" i="0" u="none" strike="noStrike" cap="none">
                <a:solidFill>
                  <a:schemeClr val="dk1"/>
                </a:solidFill>
                <a:latin typeface="Gill Sans"/>
                <a:ea typeface="Gill Sans"/>
                <a:cs typeface="Gill Sans"/>
                <a:sym typeface="Gill Sans"/>
              </a:defRPr>
            </a:lvl4pPr>
            <a:lvl5pPr marL="0" marR="0" lvl="4" indent="0" algn="l" rtl="0">
              <a:spcBef>
                <a:spcPts val="0"/>
              </a:spcBef>
              <a:buNone/>
              <a:defRPr sz="1800" b="0" i="0" u="none" strike="noStrike" cap="none">
                <a:solidFill>
                  <a:schemeClr val="dk1"/>
                </a:solidFill>
                <a:latin typeface="Gill Sans"/>
                <a:ea typeface="Gill Sans"/>
                <a:cs typeface="Gill Sans"/>
                <a:sym typeface="Gill Sans"/>
              </a:defRPr>
            </a:lvl5pPr>
            <a:lvl6pPr marL="0" marR="0" lvl="5" indent="0" algn="l" rtl="0">
              <a:spcBef>
                <a:spcPts val="0"/>
              </a:spcBef>
              <a:buNone/>
              <a:defRPr sz="1800" b="0" i="0" u="none" strike="noStrike" cap="none">
                <a:solidFill>
                  <a:schemeClr val="dk1"/>
                </a:solidFill>
                <a:latin typeface="Gill Sans"/>
                <a:ea typeface="Gill Sans"/>
                <a:cs typeface="Gill Sans"/>
                <a:sym typeface="Gill Sans"/>
              </a:defRPr>
            </a:lvl6pPr>
            <a:lvl7pPr marL="0" marR="0" lvl="6" indent="0" algn="l" rtl="0">
              <a:spcBef>
                <a:spcPts val="0"/>
              </a:spcBef>
              <a:buNone/>
              <a:defRPr sz="1800" b="0" i="0" u="none" strike="noStrike" cap="none">
                <a:solidFill>
                  <a:schemeClr val="dk1"/>
                </a:solidFill>
                <a:latin typeface="Gill Sans"/>
                <a:ea typeface="Gill Sans"/>
                <a:cs typeface="Gill Sans"/>
                <a:sym typeface="Gill Sans"/>
              </a:defRPr>
            </a:lvl7pPr>
            <a:lvl8pPr marL="0" marR="0" lvl="7" indent="0" algn="l" rtl="0">
              <a:spcBef>
                <a:spcPts val="0"/>
              </a:spcBef>
              <a:buNone/>
              <a:defRPr sz="1800" b="0" i="0" u="none" strike="noStrike" cap="none">
                <a:solidFill>
                  <a:schemeClr val="dk1"/>
                </a:solidFill>
                <a:latin typeface="Gill Sans"/>
                <a:ea typeface="Gill Sans"/>
                <a:cs typeface="Gill Sans"/>
                <a:sym typeface="Gill Sans"/>
              </a:defRPr>
            </a:lvl8pPr>
            <a:lvl9pPr marL="0" marR="0" lvl="8" indent="0" algn="l" rtl="0">
              <a:spcBef>
                <a:spcPts val="0"/>
              </a:spcBef>
              <a:buNone/>
              <a:defRPr sz="1800" b="0" i="0" u="none" strike="noStrike" cap="none">
                <a:solidFill>
                  <a:schemeClr val="dk1"/>
                </a:solidFill>
                <a:latin typeface="Gill Sans"/>
                <a:ea typeface="Gill Sans"/>
                <a:cs typeface="Gill Sans"/>
                <a:sym typeface="Gill Sans"/>
              </a:defRPr>
            </a:lvl9pPr>
          </a:lstStyle>
          <a:p>
            <a:pPr marL="0" lvl="0" indent="0" algn="l" rtl="0">
              <a:spcBef>
                <a:spcPts val="0"/>
              </a:spcBef>
              <a:spcAft>
                <a:spcPts val="0"/>
              </a:spcAft>
              <a:buNone/>
            </a:pPr>
            <a:fld id="{00000000-1234-1234-1234-123412341234}" type="slidenum">
              <a:rPr lang="en-US"/>
              <a:t>‹#›</a:t>
            </a:fld>
            <a:endParaRPr/>
          </a:p>
        </p:txBody>
      </p:sp>
      <p:cxnSp>
        <p:nvCxnSpPr>
          <p:cNvPr id="20" name="Google Shape;20;p11"/>
          <p:cNvCxnSpPr/>
          <p:nvPr/>
        </p:nvCxnSpPr>
        <p:spPr>
          <a:xfrm>
            <a:off x="2417780" y="3528542"/>
            <a:ext cx="8637072" cy="0"/>
          </a:xfrm>
          <a:prstGeom prst="straightConnector1">
            <a:avLst/>
          </a:prstGeom>
          <a:noFill/>
          <a:ln w="31750" cap="flat" cmpd="sng">
            <a:solidFill>
              <a:schemeClr val="accent1"/>
            </a:solidFill>
            <a:prstDash val="solid"/>
            <a:round/>
            <a:headEnd type="none" w="sm" len="sm"/>
            <a:tailEnd type="none" w="sm" len="sm"/>
          </a:ln>
        </p:spPr>
      </p:cxnSp>
    </p:spTree>
    <p:extLst>
      <p:ext uri="{BB962C8B-B14F-4D97-AF65-F5344CB8AC3E}">
        <p14:creationId xmlns:p14="http://schemas.microsoft.com/office/powerpoint/2010/main" val="2010069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13"/>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3"/>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663309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14"/>
          <p:cNvSpPr txBox="1">
            <a:spLocks noGrp="1"/>
          </p:cNvSpPr>
          <p:nvPr>
            <p:ph type="title"/>
          </p:nvPr>
        </p:nvSpPr>
        <p:spPr>
          <a:xfrm>
            <a:off x="1454239" y="1756130"/>
            <a:ext cx="8643154" cy="18879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Gill Sans"/>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4"/>
          <p:cNvSpPr txBox="1">
            <a:spLocks noGrp="1"/>
          </p:cNvSpPr>
          <p:nvPr>
            <p:ph type="body" idx="1"/>
          </p:nvPr>
        </p:nvSpPr>
        <p:spPr>
          <a:xfrm>
            <a:off x="1454239" y="3806195"/>
            <a:ext cx="8630446" cy="1012929"/>
          </a:xfrm>
          <a:prstGeom prst="rect">
            <a:avLst/>
          </a:prstGeom>
          <a:noFill/>
          <a:ln>
            <a:noFill/>
          </a:ln>
        </p:spPr>
        <p:txBody>
          <a:bodyPr spcFirstLastPara="1" wrap="square" lIns="91425" tIns="91425" rIns="91425" bIns="45700" anchor="t" anchorCtr="0">
            <a:normAutofit/>
          </a:bodyPr>
          <a:lstStyle>
            <a:lvl1pPr marL="457200" lvl="0" indent="-228600" algn="l">
              <a:lnSpc>
                <a:spcPct val="120000"/>
              </a:lnSpc>
              <a:spcBef>
                <a:spcPts val="1000"/>
              </a:spcBef>
              <a:spcAft>
                <a:spcPts val="0"/>
              </a:spcAft>
              <a:buSzPts val="1800"/>
              <a:buNone/>
              <a:defRPr sz="1800">
                <a:solidFill>
                  <a:schemeClr val="dk1"/>
                </a:solidFill>
              </a:defRPr>
            </a:lvl1pPr>
            <a:lvl2pPr marL="914400" lvl="1" indent="-228600" algn="l">
              <a:lnSpc>
                <a:spcPct val="120000"/>
              </a:lnSpc>
              <a:spcBef>
                <a:spcPts val="500"/>
              </a:spcBef>
              <a:spcAft>
                <a:spcPts val="0"/>
              </a:spcAft>
              <a:buSzPts val="1800"/>
              <a:buNone/>
              <a:defRPr sz="1800">
                <a:solidFill>
                  <a:srgbClr val="888888"/>
                </a:solidFill>
              </a:defRPr>
            </a:lvl2pPr>
            <a:lvl3pPr marL="1371600" lvl="2" indent="-228600" algn="l">
              <a:lnSpc>
                <a:spcPct val="120000"/>
              </a:lnSpc>
              <a:spcBef>
                <a:spcPts val="500"/>
              </a:spcBef>
              <a:spcAft>
                <a:spcPts val="0"/>
              </a:spcAft>
              <a:buSzPts val="1800"/>
              <a:buNone/>
              <a:defRPr sz="1800">
                <a:solidFill>
                  <a:srgbClr val="888888"/>
                </a:solidFill>
              </a:defRPr>
            </a:lvl3pPr>
            <a:lvl4pPr marL="1828800" lvl="3" indent="-228600" algn="l">
              <a:lnSpc>
                <a:spcPct val="120000"/>
              </a:lnSpc>
              <a:spcBef>
                <a:spcPts val="500"/>
              </a:spcBef>
              <a:spcAft>
                <a:spcPts val="0"/>
              </a:spcAft>
              <a:buSzPts val="1600"/>
              <a:buNone/>
              <a:defRPr sz="1600">
                <a:solidFill>
                  <a:srgbClr val="888888"/>
                </a:solidFill>
              </a:defRPr>
            </a:lvl4pPr>
            <a:lvl5pPr marL="2286000" lvl="4" indent="-228600" algn="l">
              <a:lnSpc>
                <a:spcPct val="120000"/>
              </a:lnSpc>
              <a:spcBef>
                <a:spcPts val="500"/>
              </a:spcBef>
              <a:spcAft>
                <a:spcPts val="0"/>
              </a:spcAft>
              <a:buSzPts val="1600"/>
              <a:buNone/>
              <a:defRPr sz="1600">
                <a:solidFill>
                  <a:srgbClr val="888888"/>
                </a:solidFill>
              </a:defRPr>
            </a:lvl5pPr>
            <a:lvl6pPr marL="2743200" lvl="5" indent="-228600" algn="l">
              <a:lnSpc>
                <a:spcPct val="120000"/>
              </a:lnSpc>
              <a:spcBef>
                <a:spcPts val="500"/>
              </a:spcBef>
              <a:spcAft>
                <a:spcPts val="0"/>
              </a:spcAft>
              <a:buSzPts val="1600"/>
              <a:buNone/>
              <a:defRPr sz="1600">
                <a:solidFill>
                  <a:srgbClr val="888888"/>
                </a:solidFill>
              </a:defRPr>
            </a:lvl6pPr>
            <a:lvl7pPr marL="3200400" lvl="6" indent="-228600" algn="l">
              <a:lnSpc>
                <a:spcPct val="120000"/>
              </a:lnSpc>
              <a:spcBef>
                <a:spcPts val="500"/>
              </a:spcBef>
              <a:spcAft>
                <a:spcPts val="0"/>
              </a:spcAft>
              <a:buSzPts val="1600"/>
              <a:buNone/>
              <a:defRPr sz="1600">
                <a:solidFill>
                  <a:srgbClr val="888888"/>
                </a:solidFill>
              </a:defRPr>
            </a:lvl7pPr>
            <a:lvl8pPr marL="3657600" lvl="7" indent="-228600" algn="l">
              <a:lnSpc>
                <a:spcPct val="120000"/>
              </a:lnSpc>
              <a:spcBef>
                <a:spcPts val="500"/>
              </a:spcBef>
              <a:spcAft>
                <a:spcPts val="0"/>
              </a:spcAft>
              <a:buSzPts val="1600"/>
              <a:buNone/>
              <a:defRPr sz="1600">
                <a:solidFill>
                  <a:srgbClr val="888888"/>
                </a:solidFill>
              </a:defRPr>
            </a:lvl8pPr>
            <a:lvl9pPr marL="4114800" lvl="8" indent="-228600" algn="l">
              <a:lnSpc>
                <a:spcPct val="120000"/>
              </a:lnSpc>
              <a:spcBef>
                <a:spcPts val="500"/>
              </a:spcBef>
              <a:spcAft>
                <a:spcPts val="0"/>
              </a:spcAft>
              <a:buSzPts val="1600"/>
              <a:buNone/>
              <a:defRPr sz="1600">
                <a:solidFill>
                  <a:srgbClr val="888888"/>
                </a:solidFill>
              </a:defRPr>
            </a:lvl9pPr>
          </a:lstStyle>
          <a:p>
            <a:endParaRPr/>
          </a:p>
        </p:txBody>
      </p:sp>
      <p:sp>
        <p:nvSpPr>
          <p:cNvPr id="34" name="Google Shape;34;p14"/>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4"/>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4"/>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Gill Sans"/>
                <a:ea typeface="Gill Sans"/>
                <a:cs typeface="Gill Sans"/>
                <a:sym typeface="Gill Sans"/>
              </a:defRPr>
            </a:lvl1pPr>
            <a:lvl2pPr marL="0" marR="0" lvl="1" indent="0" algn="l" rtl="0">
              <a:spcBef>
                <a:spcPts val="0"/>
              </a:spcBef>
              <a:buNone/>
              <a:defRPr sz="1800">
                <a:solidFill>
                  <a:schemeClr val="dk1"/>
                </a:solidFill>
                <a:latin typeface="Gill Sans"/>
                <a:ea typeface="Gill Sans"/>
                <a:cs typeface="Gill Sans"/>
                <a:sym typeface="Gill Sans"/>
              </a:defRPr>
            </a:lvl2pPr>
            <a:lvl3pPr marL="0" marR="0" lvl="2" indent="0" algn="l" rtl="0">
              <a:spcBef>
                <a:spcPts val="0"/>
              </a:spcBef>
              <a:buNone/>
              <a:defRPr sz="1800">
                <a:solidFill>
                  <a:schemeClr val="dk1"/>
                </a:solidFill>
                <a:latin typeface="Gill Sans"/>
                <a:ea typeface="Gill Sans"/>
                <a:cs typeface="Gill Sans"/>
                <a:sym typeface="Gill Sans"/>
              </a:defRPr>
            </a:lvl3pPr>
            <a:lvl4pPr marL="0" marR="0" lvl="3" indent="0" algn="l" rtl="0">
              <a:spcBef>
                <a:spcPts val="0"/>
              </a:spcBef>
              <a:buNone/>
              <a:defRPr sz="1800">
                <a:solidFill>
                  <a:schemeClr val="dk1"/>
                </a:solidFill>
                <a:latin typeface="Gill Sans"/>
                <a:ea typeface="Gill Sans"/>
                <a:cs typeface="Gill Sans"/>
                <a:sym typeface="Gill Sans"/>
              </a:defRPr>
            </a:lvl4pPr>
            <a:lvl5pPr marL="0" marR="0" lvl="4" indent="0" algn="l" rtl="0">
              <a:spcBef>
                <a:spcPts val="0"/>
              </a:spcBef>
              <a:buNone/>
              <a:defRPr sz="1800">
                <a:solidFill>
                  <a:schemeClr val="dk1"/>
                </a:solidFill>
                <a:latin typeface="Gill Sans"/>
                <a:ea typeface="Gill Sans"/>
                <a:cs typeface="Gill Sans"/>
                <a:sym typeface="Gill Sans"/>
              </a:defRPr>
            </a:lvl5pPr>
            <a:lvl6pPr marL="0" marR="0" lvl="5" indent="0" algn="l" rtl="0">
              <a:spcBef>
                <a:spcPts val="0"/>
              </a:spcBef>
              <a:buNone/>
              <a:defRPr sz="1800">
                <a:solidFill>
                  <a:schemeClr val="dk1"/>
                </a:solidFill>
                <a:latin typeface="Gill Sans"/>
                <a:ea typeface="Gill Sans"/>
                <a:cs typeface="Gill Sans"/>
                <a:sym typeface="Gill Sans"/>
              </a:defRPr>
            </a:lvl6pPr>
            <a:lvl7pPr marL="0" marR="0" lvl="6" indent="0" algn="l" rtl="0">
              <a:spcBef>
                <a:spcPts val="0"/>
              </a:spcBef>
              <a:buNone/>
              <a:defRPr sz="1800">
                <a:solidFill>
                  <a:schemeClr val="dk1"/>
                </a:solidFill>
                <a:latin typeface="Gill Sans"/>
                <a:ea typeface="Gill Sans"/>
                <a:cs typeface="Gill Sans"/>
                <a:sym typeface="Gill Sans"/>
              </a:defRPr>
            </a:lvl7pPr>
            <a:lvl8pPr marL="0" marR="0" lvl="7" indent="0" algn="l" rtl="0">
              <a:spcBef>
                <a:spcPts val="0"/>
              </a:spcBef>
              <a:buNone/>
              <a:defRPr sz="1800">
                <a:solidFill>
                  <a:schemeClr val="dk1"/>
                </a:solidFill>
                <a:latin typeface="Gill Sans"/>
                <a:ea typeface="Gill Sans"/>
                <a:cs typeface="Gill Sans"/>
                <a:sym typeface="Gill Sans"/>
              </a:defRPr>
            </a:lvl8pPr>
            <a:lvl9pPr marL="0" marR="0" lvl="8" indent="0" algn="l" rtl="0">
              <a:spcBef>
                <a:spcPts val="0"/>
              </a:spcBef>
              <a:buNone/>
              <a:defRPr sz="1800">
                <a:solidFill>
                  <a:schemeClr val="dk1"/>
                </a:solidFill>
                <a:latin typeface="Gill Sans"/>
                <a:ea typeface="Gill Sans"/>
                <a:cs typeface="Gill Sans"/>
                <a:sym typeface="Gill Sans"/>
              </a:defRPr>
            </a:lvl9pPr>
          </a:lstStyle>
          <a:p>
            <a:pPr marL="0" lvl="0" indent="0" algn="l" rtl="0">
              <a:spcBef>
                <a:spcPts val="0"/>
              </a:spcBef>
              <a:spcAft>
                <a:spcPts val="0"/>
              </a:spcAft>
              <a:buNone/>
            </a:pPr>
            <a:fld id="{00000000-1234-1234-1234-123412341234}" type="slidenum">
              <a:rPr lang="en-US"/>
              <a:t>‹#›</a:t>
            </a:fld>
            <a:endParaRPr/>
          </a:p>
        </p:txBody>
      </p:sp>
      <p:cxnSp>
        <p:nvCxnSpPr>
          <p:cNvPr id="37" name="Google Shape;37;p14"/>
          <p:cNvCxnSpPr/>
          <p:nvPr/>
        </p:nvCxnSpPr>
        <p:spPr>
          <a:xfrm>
            <a:off x="1454239" y="3804985"/>
            <a:ext cx="8630446" cy="0"/>
          </a:xfrm>
          <a:prstGeom prst="straightConnector1">
            <a:avLst/>
          </a:prstGeom>
          <a:noFill/>
          <a:ln w="31750" cap="flat" cmpd="sng">
            <a:solidFill>
              <a:schemeClr val="accent1"/>
            </a:solidFill>
            <a:prstDash val="solid"/>
            <a:round/>
            <a:headEnd type="none" w="sm" len="sm"/>
            <a:tailEnd type="none" w="sm" len="sm"/>
          </a:ln>
        </p:spPr>
      </p:cxnSp>
    </p:spTree>
    <p:extLst>
      <p:ext uri="{BB962C8B-B14F-4D97-AF65-F5344CB8AC3E}">
        <p14:creationId xmlns:p14="http://schemas.microsoft.com/office/powerpoint/2010/main" val="6675893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8"/>
        <p:cNvGrpSpPr/>
        <p:nvPr/>
      </p:nvGrpSpPr>
      <p:grpSpPr>
        <a:xfrm>
          <a:off x="0" y="0"/>
          <a:ext cx="0" cy="0"/>
          <a:chOff x="0" y="0"/>
          <a:chExt cx="0" cy="0"/>
        </a:xfrm>
      </p:grpSpPr>
      <p:sp>
        <p:nvSpPr>
          <p:cNvPr id="39" name="Google Shape;39;p15"/>
          <p:cNvSpPr txBox="1">
            <a:spLocks noGrp="1"/>
          </p:cNvSpPr>
          <p:nvPr>
            <p:ph type="title"/>
          </p:nvPr>
        </p:nvSpPr>
        <p:spPr>
          <a:xfrm>
            <a:off x="1449217" y="804889"/>
            <a:ext cx="9605635" cy="105930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5"/>
          <p:cNvSpPr txBox="1">
            <a:spLocks noGrp="1"/>
          </p:cNvSpPr>
          <p:nvPr>
            <p:ph type="body" idx="1"/>
          </p:nvPr>
        </p:nvSpPr>
        <p:spPr>
          <a:xfrm>
            <a:off x="1447331" y="2010878"/>
            <a:ext cx="4645152" cy="3448595"/>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41" name="Google Shape;41;p15"/>
          <p:cNvSpPr txBox="1">
            <a:spLocks noGrp="1"/>
          </p:cNvSpPr>
          <p:nvPr>
            <p:ph type="body" idx="2"/>
          </p:nvPr>
        </p:nvSpPr>
        <p:spPr>
          <a:xfrm>
            <a:off x="6413771" y="2017343"/>
            <a:ext cx="4645152" cy="344152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42" name="Google Shape;42;p15"/>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5"/>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5"/>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Gill Sans"/>
                <a:ea typeface="Gill Sans"/>
                <a:cs typeface="Gill Sans"/>
                <a:sym typeface="Gill Sans"/>
              </a:defRPr>
            </a:lvl1pPr>
            <a:lvl2pPr marL="0" marR="0" lvl="1" indent="0" algn="l" rtl="0">
              <a:spcBef>
                <a:spcPts val="0"/>
              </a:spcBef>
              <a:buNone/>
              <a:defRPr sz="1800">
                <a:solidFill>
                  <a:schemeClr val="dk1"/>
                </a:solidFill>
                <a:latin typeface="Gill Sans"/>
                <a:ea typeface="Gill Sans"/>
                <a:cs typeface="Gill Sans"/>
                <a:sym typeface="Gill Sans"/>
              </a:defRPr>
            </a:lvl2pPr>
            <a:lvl3pPr marL="0" marR="0" lvl="2" indent="0" algn="l" rtl="0">
              <a:spcBef>
                <a:spcPts val="0"/>
              </a:spcBef>
              <a:buNone/>
              <a:defRPr sz="1800">
                <a:solidFill>
                  <a:schemeClr val="dk1"/>
                </a:solidFill>
                <a:latin typeface="Gill Sans"/>
                <a:ea typeface="Gill Sans"/>
                <a:cs typeface="Gill Sans"/>
                <a:sym typeface="Gill Sans"/>
              </a:defRPr>
            </a:lvl3pPr>
            <a:lvl4pPr marL="0" marR="0" lvl="3" indent="0" algn="l" rtl="0">
              <a:spcBef>
                <a:spcPts val="0"/>
              </a:spcBef>
              <a:buNone/>
              <a:defRPr sz="1800">
                <a:solidFill>
                  <a:schemeClr val="dk1"/>
                </a:solidFill>
                <a:latin typeface="Gill Sans"/>
                <a:ea typeface="Gill Sans"/>
                <a:cs typeface="Gill Sans"/>
                <a:sym typeface="Gill Sans"/>
              </a:defRPr>
            </a:lvl4pPr>
            <a:lvl5pPr marL="0" marR="0" lvl="4" indent="0" algn="l" rtl="0">
              <a:spcBef>
                <a:spcPts val="0"/>
              </a:spcBef>
              <a:buNone/>
              <a:defRPr sz="1800">
                <a:solidFill>
                  <a:schemeClr val="dk1"/>
                </a:solidFill>
                <a:latin typeface="Gill Sans"/>
                <a:ea typeface="Gill Sans"/>
                <a:cs typeface="Gill Sans"/>
                <a:sym typeface="Gill Sans"/>
              </a:defRPr>
            </a:lvl5pPr>
            <a:lvl6pPr marL="0" marR="0" lvl="5" indent="0" algn="l" rtl="0">
              <a:spcBef>
                <a:spcPts val="0"/>
              </a:spcBef>
              <a:buNone/>
              <a:defRPr sz="1800">
                <a:solidFill>
                  <a:schemeClr val="dk1"/>
                </a:solidFill>
                <a:latin typeface="Gill Sans"/>
                <a:ea typeface="Gill Sans"/>
                <a:cs typeface="Gill Sans"/>
                <a:sym typeface="Gill Sans"/>
              </a:defRPr>
            </a:lvl6pPr>
            <a:lvl7pPr marL="0" marR="0" lvl="6" indent="0" algn="l" rtl="0">
              <a:spcBef>
                <a:spcPts val="0"/>
              </a:spcBef>
              <a:buNone/>
              <a:defRPr sz="1800">
                <a:solidFill>
                  <a:schemeClr val="dk1"/>
                </a:solidFill>
                <a:latin typeface="Gill Sans"/>
                <a:ea typeface="Gill Sans"/>
                <a:cs typeface="Gill Sans"/>
                <a:sym typeface="Gill Sans"/>
              </a:defRPr>
            </a:lvl7pPr>
            <a:lvl8pPr marL="0" marR="0" lvl="7" indent="0" algn="l" rtl="0">
              <a:spcBef>
                <a:spcPts val="0"/>
              </a:spcBef>
              <a:buNone/>
              <a:defRPr sz="1800">
                <a:solidFill>
                  <a:schemeClr val="dk1"/>
                </a:solidFill>
                <a:latin typeface="Gill Sans"/>
                <a:ea typeface="Gill Sans"/>
                <a:cs typeface="Gill Sans"/>
                <a:sym typeface="Gill Sans"/>
              </a:defRPr>
            </a:lvl8pPr>
            <a:lvl9pPr marL="0" marR="0" lvl="8" indent="0" algn="l" rtl="0">
              <a:spcBef>
                <a:spcPts val="0"/>
              </a:spcBef>
              <a:buNone/>
              <a:defRPr sz="1800">
                <a:solidFill>
                  <a:schemeClr val="dk1"/>
                </a:solidFill>
                <a:latin typeface="Gill Sans"/>
                <a:ea typeface="Gill Sans"/>
                <a:cs typeface="Gill Sans"/>
                <a:sym typeface="Gill Sans"/>
              </a:defRPr>
            </a:lvl9pPr>
          </a:lstStyle>
          <a:p>
            <a:pPr marL="0" lvl="0" indent="0" algn="l" rtl="0">
              <a:spcBef>
                <a:spcPts val="0"/>
              </a:spcBef>
              <a:spcAft>
                <a:spcPts val="0"/>
              </a:spcAft>
              <a:buNone/>
            </a:pPr>
            <a:fld id="{00000000-1234-1234-1234-123412341234}" type="slidenum">
              <a:rPr lang="en-US"/>
              <a:t>‹#›</a:t>
            </a:fld>
            <a:endParaRPr/>
          </a:p>
        </p:txBody>
      </p:sp>
      <p:cxnSp>
        <p:nvCxnSpPr>
          <p:cNvPr id="45" name="Google Shape;45;p15"/>
          <p:cNvCxnSpPr/>
          <p:nvPr/>
        </p:nvCxnSpPr>
        <p:spPr>
          <a:xfrm>
            <a:off x="1453896" y="1847088"/>
            <a:ext cx="9607522" cy="0"/>
          </a:xfrm>
          <a:prstGeom prst="straightConnector1">
            <a:avLst/>
          </a:prstGeom>
          <a:noFill/>
          <a:ln w="31750" cap="flat" cmpd="sng">
            <a:solidFill>
              <a:schemeClr val="accent1"/>
            </a:solidFill>
            <a:prstDash val="solid"/>
            <a:round/>
            <a:headEnd type="none" w="sm" len="sm"/>
            <a:tailEnd type="none" w="sm" len="sm"/>
          </a:ln>
        </p:spPr>
      </p:cxnSp>
    </p:spTree>
    <p:extLst>
      <p:ext uri="{BB962C8B-B14F-4D97-AF65-F5344CB8AC3E}">
        <p14:creationId xmlns:p14="http://schemas.microsoft.com/office/powerpoint/2010/main" val="2068294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6"/>
        <p:cNvGrpSpPr/>
        <p:nvPr/>
      </p:nvGrpSpPr>
      <p:grpSpPr>
        <a:xfrm>
          <a:off x="0" y="0"/>
          <a:ext cx="0" cy="0"/>
          <a:chOff x="0" y="0"/>
          <a:chExt cx="0" cy="0"/>
        </a:xfrm>
      </p:grpSpPr>
      <p:sp>
        <p:nvSpPr>
          <p:cNvPr id="47" name="Google Shape;47;p16"/>
          <p:cNvSpPr txBox="1">
            <a:spLocks noGrp="1"/>
          </p:cNvSpPr>
          <p:nvPr>
            <p:ph type="title"/>
          </p:nvPr>
        </p:nvSpPr>
        <p:spPr>
          <a:xfrm>
            <a:off x="1447191" y="804163"/>
            <a:ext cx="9607661" cy="1056319"/>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16"/>
          <p:cNvSpPr txBox="1">
            <a:spLocks noGrp="1"/>
          </p:cNvSpPr>
          <p:nvPr>
            <p:ph type="body" idx="1"/>
          </p:nvPr>
        </p:nvSpPr>
        <p:spPr>
          <a:xfrm>
            <a:off x="1447191" y="2019549"/>
            <a:ext cx="4645152" cy="801943"/>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SzPts val="2200"/>
              <a:buNone/>
              <a:defRPr sz="2200" b="0" cap="none">
                <a:solidFill>
                  <a:schemeClr val="accent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49" name="Google Shape;49;p16"/>
          <p:cNvSpPr txBox="1">
            <a:spLocks noGrp="1"/>
          </p:cNvSpPr>
          <p:nvPr>
            <p:ph type="body" idx="2"/>
          </p:nvPr>
        </p:nvSpPr>
        <p:spPr>
          <a:xfrm>
            <a:off x="1447191" y="2824269"/>
            <a:ext cx="4645152" cy="2644457"/>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50" name="Google Shape;50;p16"/>
          <p:cNvSpPr txBox="1">
            <a:spLocks noGrp="1"/>
          </p:cNvSpPr>
          <p:nvPr>
            <p:ph type="body" idx="3"/>
          </p:nvPr>
        </p:nvSpPr>
        <p:spPr>
          <a:xfrm>
            <a:off x="6412362" y="2023003"/>
            <a:ext cx="4645152" cy="80223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1000"/>
              </a:spcBef>
              <a:spcAft>
                <a:spcPts val="0"/>
              </a:spcAft>
              <a:buSzPts val="2200"/>
              <a:buNone/>
              <a:defRPr sz="2200" b="0" cap="none">
                <a:solidFill>
                  <a:schemeClr val="accent1"/>
                </a:solidFill>
              </a:defRPr>
            </a:lvl1pPr>
            <a:lvl2pPr marL="914400" lvl="1" indent="-228600" algn="l">
              <a:lnSpc>
                <a:spcPct val="120000"/>
              </a:lnSpc>
              <a:spcBef>
                <a:spcPts val="500"/>
              </a:spcBef>
              <a:spcAft>
                <a:spcPts val="0"/>
              </a:spcAft>
              <a:buSzPts val="2000"/>
              <a:buNone/>
              <a:defRPr sz="2000" b="1"/>
            </a:lvl2pPr>
            <a:lvl3pPr marL="1371600" lvl="2" indent="-228600" algn="l">
              <a:lnSpc>
                <a:spcPct val="120000"/>
              </a:lnSpc>
              <a:spcBef>
                <a:spcPts val="500"/>
              </a:spcBef>
              <a:spcAft>
                <a:spcPts val="0"/>
              </a:spcAft>
              <a:buSzPts val="1800"/>
              <a:buNone/>
              <a:defRPr sz="1800" b="1"/>
            </a:lvl3pPr>
            <a:lvl4pPr marL="1828800" lvl="3" indent="-228600" algn="l">
              <a:lnSpc>
                <a:spcPct val="120000"/>
              </a:lnSpc>
              <a:spcBef>
                <a:spcPts val="500"/>
              </a:spcBef>
              <a:spcAft>
                <a:spcPts val="0"/>
              </a:spcAft>
              <a:buSzPts val="1600"/>
              <a:buNone/>
              <a:defRPr sz="1600" b="1"/>
            </a:lvl4pPr>
            <a:lvl5pPr marL="2286000" lvl="4" indent="-228600" algn="l">
              <a:lnSpc>
                <a:spcPct val="120000"/>
              </a:lnSpc>
              <a:spcBef>
                <a:spcPts val="500"/>
              </a:spcBef>
              <a:spcAft>
                <a:spcPts val="0"/>
              </a:spcAft>
              <a:buSzPts val="1600"/>
              <a:buNone/>
              <a:defRPr sz="1600" b="1"/>
            </a:lvl5pPr>
            <a:lvl6pPr marL="2743200" lvl="5" indent="-228600" algn="l">
              <a:lnSpc>
                <a:spcPct val="120000"/>
              </a:lnSpc>
              <a:spcBef>
                <a:spcPts val="500"/>
              </a:spcBef>
              <a:spcAft>
                <a:spcPts val="0"/>
              </a:spcAft>
              <a:buSzPts val="1600"/>
              <a:buNone/>
              <a:defRPr sz="1600" b="1"/>
            </a:lvl6pPr>
            <a:lvl7pPr marL="3200400" lvl="6" indent="-228600" algn="l">
              <a:lnSpc>
                <a:spcPct val="120000"/>
              </a:lnSpc>
              <a:spcBef>
                <a:spcPts val="500"/>
              </a:spcBef>
              <a:spcAft>
                <a:spcPts val="0"/>
              </a:spcAft>
              <a:buSzPts val="1600"/>
              <a:buNone/>
              <a:defRPr sz="1600" b="1"/>
            </a:lvl7pPr>
            <a:lvl8pPr marL="3657600" lvl="7" indent="-228600" algn="l">
              <a:lnSpc>
                <a:spcPct val="120000"/>
              </a:lnSpc>
              <a:spcBef>
                <a:spcPts val="500"/>
              </a:spcBef>
              <a:spcAft>
                <a:spcPts val="0"/>
              </a:spcAft>
              <a:buSzPts val="1600"/>
              <a:buNone/>
              <a:defRPr sz="1600" b="1"/>
            </a:lvl8pPr>
            <a:lvl9pPr marL="4114800" lvl="8" indent="-228600" algn="l">
              <a:lnSpc>
                <a:spcPct val="120000"/>
              </a:lnSpc>
              <a:spcBef>
                <a:spcPts val="500"/>
              </a:spcBef>
              <a:spcAft>
                <a:spcPts val="0"/>
              </a:spcAft>
              <a:buSzPts val="1600"/>
              <a:buNone/>
              <a:defRPr sz="1600" b="1"/>
            </a:lvl9pPr>
          </a:lstStyle>
          <a:p>
            <a:endParaRPr/>
          </a:p>
        </p:txBody>
      </p:sp>
      <p:sp>
        <p:nvSpPr>
          <p:cNvPr id="51" name="Google Shape;51;p16"/>
          <p:cNvSpPr txBox="1">
            <a:spLocks noGrp="1"/>
          </p:cNvSpPr>
          <p:nvPr>
            <p:ph type="body" idx="4"/>
          </p:nvPr>
        </p:nvSpPr>
        <p:spPr>
          <a:xfrm>
            <a:off x="6412362" y="2821491"/>
            <a:ext cx="4645152" cy="2637371"/>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52" name="Google Shape;52;p16"/>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6"/>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6"/>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Gill Sans"/>
                <a:ea typeface="Gill Sans"/>
                <a:cs typeface="Gill Sans"/>
                <a:sym typeface="Gill Sans"/>
              </a:defRPr>
            </a:lvl1pPr>
            <a:lvl2pPr marL="0" marR="0" lvl="1" indent="0" algn="l" rtl="0">
              <a:spcBef>
                <a:spcPts val="0"/>
              </a:spcBef>
              <a:buNone/>
              <a:defRPr sz="1800">
                <a:solidFill>
                  <a:schemeClr val="dk1"/>
                </a:solidFill>
                <a:latin typeface="Gill Sans"/>
                <a:ea typeface="Gill Sans"/>
                <a:cs typeface="Gill Sans"/>
                <a:sym typeface="Gill Sans"/>
              </a:defRPr>
            </a:lvl2pPr>
            <a:lvl3pPr marL="0" marR="0" lvl="2" indent="0" algn="l" rtl="0">
              <a:spcBef>
                <a:spcPts val="0"/>
              </a:spcBef>
              <a:buNone/>
              <a:defRPr sz="1800">
                <a:solidFill>
                  <a:schemeClr val="dk1"/>
                </a:solidFill>
                <a:latin typeface="Gill Sans"/>
                <a:ea typeface="Gill Sans"/>
                <a:cs typeface="Gill Sans"/>
                <a:sym typeface="Gill Sans"/>
              </a:defRPr>
            </a:lvl3pPr>
            <a:lvl4pPr marL="0" marR="0" lvl="3" indent="0" algn="l" rtl="0">
              <a:spcBef>
                <a:spcPts val="0"/>
              </a:spcBef>
              <a:buNone/>
              <a:defRPr sz="1800">
                <a:solidFill>
                  <a:schemeClr val="dk1"/>
                </a:solidFill>
                <a:latin typeface="Gill Sans"/>
                <a:ea typeface="Gill Sans"/>
                <a:cs typeface="Gill Sans"/>
                <a:sym typeface="Gill Sans"/>
              </a:defRPr>
            </a:lvl4pPr>
            <a:lvl5pPr marL="0" marR="0" lvl="4" indent="0" algn="l" rtl="0">
              <a:spcBef>
                <a:spcPts val="0"/>
              </a:spcBef>
              <a:buNone/>
              <a:defRPr sz="1800">
                <a:solidFill>
                  <a:schemeClr val="dk1"/>
                </a:solidFill>
                <a:latin typeface="Gill Sans"/>
                <a:ea typeface="Gill Sans"/>
                <a:cs typeface="Gill Sans"/>
                <a:sym typeface="Gill Sans"/>
              </a:defRPr>
            </a:lvl5pPr>
            <a:lvl6pPr marL="0" marR="0" lvl="5" indent="0" algn="l" rtl="0">
              <a:spcBef>
                <a:spcPts val="0"/>
              </a:spcBef>
              <a:buNone/>
              <a:defRPr sz="1800">
                <a:solidFill>
                  <a:schemeClr val="dk1"/>
                </a:solidFill>
                <a:latin typeface="Gill Sans"/>
                <a:ea typeface="Gill Sans"/>
                <a:cs typeface="Gill Sans"/>
                <a:sym typeface="Gill Sans"/>
              </a:defRPr>
            </a:lvl6pPr>
            <a:lvl7pPr marL="0" marR="0" lvl="6" indent="0" algn="l" rtl="0">
              <a:spcBef>
                <a:spcPts val="0"/>
              </a:spcBef>
              <a:buNone/>
              <a:defRPr sz="1800">
                <a:solidFill>
                  <a:schemeClr val="dk1"/>
                </a:solidFill>
                <a:latin typeface="Gill Sans"/>
                <a:ea typeface="Gill Sans"/>
                <a:cs typeface="Gill Sans"/>
                <a:sym typeface="Gill Sans"/>
              </a:defRPr>
            </a:lvl7pPr>
            <a:lvl8pPr marL="0" marR="0" lvl="7" indent="0" algn="l" rtl="0">
              <a:spcBef>
                <a:spcPts val="0"/>
              </a:spcBef>
              <a:buNone/>
              <a:defRPr sz="1800">
                <a:solidFill>
                  <a:schemeClr val="dk1"/>
                </a:solidFill>
                <a:latin typeface="Gill Sans"/>
                <a:ea typeface="Gill Sans"/>
                <a:cs typeface="Gill Sans"/>
                <a:sym typeface="Gill Sans"/>
              </a:defRPr>
            </a:lvl8pPr>
            <a:lvl9pPr marL="0" marR="0" lvl="8" indent="0" algn="l" rtl="0">
              <a:spcBef>
                <a:spcPts val="0"/>
              </a:spcBef>
              <a:buNone/>
              <a:defRPr sz="1800">
                <a:solidFill>
                  <a:schemeClr val="dk1"/>
                </a:solidFill>
                <a:latin typeface="Gill Sans"/>
                <a:ea typeface="Gill Sans"/>
                <a:cs typeface="Gill Sans"/>
                <a:sym typeface="Gill Sans"/>
              </a:defRPr>
            </a:lvl9pPr>
          </a:lstStyle>
          <a:p>
            <a:pPr marL="0" lvl="0" indent="0" algn="l" rtl="0">
              <a:spcBef>
                <a:spcPts val="0"/>
              </a:spcBef>
              <a:spcAft>
                <a:spcPts val="0"/>
              </a:spcAft>
              <a:buNone/>
            </a:pPr>
            <a:fld id="{00000000-1234-1234-1234-123412341234}" type="slidenum">
              <a:rPr lang="en-US"/>
              <a:t>‹#›</a:t>
            </a:fld>
            <a:endParaRPr/>
          </a:p>
        </p:txBody>
      </p:sp>
      <p:cxnSp>
        <p:nvCxnSpPr>
          <p:cNvPr id="55" name="Google Shape;55;p16"/>
          <p:cNvCxnSpPr/>
          <p:nvPr/>
        </p:nvCxnSpPr>
        <p:spPr>
          <a:xfrm>
            <a:off x="1453896" y="1847088"/>
            <a:ext cx="9607522" cy="0"/>
          </a:xfrm>
          <a:prstGeom prst="straightConnector1">
            <a:avLst/>
          </a:prstGeom>
          <a:noFill/>
          <a:ln w="31750" cap="flat" cmpd="sng">
            <a:solidFill>
              <a:schemeClr val="accent1"/>
            </a:solidFill>
            <a:prstDash val="solid"/>
            <a:round/>
            <a:headEnd type="none" w="sm" len="sm"/>
            <a:tailEnd type="none" w="sm" len="sm"/>
          </a:ln>
        </p:spPr>
      </p:cxnSp>
    </p:spTree>
    <p:extLst>
      <p:ext uri="{BB962C8B-B14F-4D97-AF65-F5344CB8AC3E}">
        <p14:creationId xmlns:p14="http://schemas.microsoft.com/office/powerpoint/2010/main" val="17451869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6"/>
        <p:cNvGrpSpPr/>
        <p:nvPr/>
      </p:nvGrpSpPr>
      <p:grpSpPr>
        <a:xfrm>
          <a:off x="0" y="0"/>
          <a:ext cx="0" cy="0"/>
          <a:chOff x="0" y="0"/>
          <a:chExt cx="0" cy="0"/>
        </a:xfrm>
      </p:grpSpPr>
      <p:sp>
        <p:nvSpPr>
          <p:cNvPr id="57" name="Google Shape;57;p17"/>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7"/>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7"/>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7"/>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Gill Sans"/>
                <a:ea typeface="Gill Sans"/>
                <a:cs typeface="Gill Sans"/>
                <a:sym typeface="Gill Sans"/>
              </a:defRPr>
            </a:lvl1pPr>
            <a:lvl2pPr marL="0" marR="0" lvl="1" indent="0" algn="l" rtl="0">
              <a:spcBef>
                <a:spcPts val="0"/>
              </a:spcBef>
              <a:buNone/>
              <a:defRPr sz="1800">
                <a:solidFill>
                  <a:schemeClr val="dk1"/>
                </a:solidFill>
                <a:latin typeface="Gill Sans"/>
                <a:ea typeface="Gill Sans"/>
                <a:cs typeface="Gill Sans"/>
                <a:sym typeface="Gill Sans"/>
              </a:defRPr>
            </a:lvl2pPr>
            <a:lvl3pPr marL="0" marR="0" lvl="2" indent="0" algn="l" rtl="0">
              <a:spcBef>
                <a:spcPts val="0"/>
              </a:spcBef>
              <a:buNone/>
              <a:defRPr sz="1800">
                <a:solidFill>
                  <a:schemeClr val="dk1"/>
                </a:solidFill>
                <a:latin typeface="Gill Sans"/>
                <a:ea typeface="Gill Sans"/>
                <a:cs typeface="Gill Sans"/>
                <a:sym typeface="Gill Sans"/>
              </a:defRPr>
            </a:lvl3pPr>
            <a:lvl4pPr marL="0" marR="0" lvl="3" indent="0" algn="l" rtl="0">
              <a:spcBef>
                <a:spcPts val="0"/>
              </a:spcBef>
              <a:buNone/>
              <a:defRPr sz="1800">
                <a:solidFill>
                  <a:schemeClr val="dk1"/>
                </a:solidFill>
                <a:latin typeface="Gill Sans"/>
                <a:ea typeface="Gill Sans"/>
                <a:cs typeface="Gill Sans"/>
                <a:sym typeface="Gill Sans"/>
              </a:defRPr>
            </a:lvl4pPr>
            <a:lvl5pPr marL="0" marR="0" lvl="4" indent="0" algn="l" rtl="0">
              <a:spcBef>
                <a:spcPts val="0"/>
              </a:spcBef>
              <a:buNone/>
              <a:defRPr sz="1800">
                <a:solidFill>
                  <a:schemeClr val="dk1"/>
                </a:solidFill>
                <a:latin typeface="Gill Sans"/>
                <a:ea typeface="Gill Sans"/>
                <a:cs typeface="Gill Sans"/>
                <a:sym typeface="Gill Sans"/>
              </a:defRPr>
            </a:lvl5pPr>
            <a:lvl6pPr marL="0" marR="0" lvl="5" indent="0" algn="l" rtl="0">
              <a:spcBef>
                <a:spcPts val="0"/>
              </a:spcBef>
              <a:buNone/>
              <a:defRPr sz="1800">
                <a:solidFill>
                  <a:schemeClr val="dk1"/>
                </a:solidFill>
                <a:latin typeface="Gill Sans"/>
                <a:ea typeface="Gill Sans"/>
                <a:cs typeface="Gill Sans"/>
                <a:sym typeface="Gill Sans"/>
              </a:defRPr>
            </a:lvl6pPr>
            <a:lvl7pPr marL="0" marR="0" lvl="6" indent="0" algn="l" rtl="0">
              <a:spcBef>
                <a:spcPts val="0"/>
              </a:spcBef>
              <a:buNone/>
              <a:defRPr sz="1800">
                <a:solidFill>
                  <a:schemeClr val="dk1"/>
                </a:solidFill>
                <a:latin typeface="Gill Sans"/>
                <a:ea typeface="Gill Sans"/>
                <a:cs typeface="Gill Sans"/>
                <a:sym typeface="Gill Sans"/>
              </a:defRPr>
            </a:lvl7pPr>
            <a:lvl8pPr marL="0" marR="0" lvl="7" indent="0" algn="l" rtl="0">
              <a:spcBef>
                <a:spcPts val="0"/>
              </a:spcBef>
              <a:buNone/>
              <a:defRPr sz="1800">
                <a:solidFill>
                  <a:schemeClr val="dk1"/>
                </a:solidFill>
                <a:latin typeface="Gill Sans"/>
                <a:ea typeface="Gill Sans"/>
                <a:cs typeface="Gill Sans"/>
                <a:sym typeface="Gill Sans"/>
              </a:defRPr>
            </a:lvl8pPr>
            <a:lvl9pPr marL="0" marR="0" lvl="8" indent="0" algn="l" rtl="0">
              <a:spcBef>
                <a:spcPts val="0"/>
              </a:spcBef>
              <a:buNone/>
              <a:defRPr sz="1800">
                <a:solidFill>
                  <a:schemeClr val="dk1"/>
                </a:solidFill>
                <a:latin typeface="Gill Sans"/>
                <a:ea typeface="Gill Sans"/>
                <a:cs typeface="Gill Sans"/>
                <a:sym typeface="Gill Sans"/>
              </a:defRPr>
            </a:lvl9pPr>
          </a:lstStyle>
          <a:p>
            <a:pPr marL="0" lvl="0" indent="0" algn="l" rtl="0">
              <a:spcBef>
                <a:spcPts val="0"/>
              </a:spcBef>
              <a:spcAft>
                <a:spcPts val="0"/>
              </a:spcAft>
              <a:buNone/>
            </a:pPr>
            <a:fld id="{00000000-1234-1234-1234-123412341234}" type="slidenum">
              <a:rPr lang="en-US"/>
              <a:t>‹#›</a:t>
            </a:fld>
            <a:endParaRPr/>
          </a:p>
        </p:txBody>
      </p:sp>
      <p:cxnSp>
        <p:nvCxnSpPr>
          <p:cNvPr id="61" name="Google Shape;61;p17"/>
          <p:cNvCxnSpPr/>
          <p:nvPr/>
        </p:nvCxnSpPr>
        <p:spPr>
          <a:xfrm>
            <a:off x="1453896" y="1847088"/>
            <a:ext cx="9607522" cy="0"/>
          </a:xfrm>
          <a:prstGeom prst="straightConnector1">
            <a:avLst/>
          </a:prstGeom>
          <a:noFill/>
          <a:ln w="31750" cap="flat" cmpd="sng">
            <a:solidFill>
              <a:schemeClr val="accent1"/>
            </a:solidFill>
            <a:prstDash val="solid"/>
            <a:round/>
            <a:headEnd type="none" w="sm" len="sm"/>
            <a:tailEnd type="none" w="sm" len="sm"/>
          </a:ln>
        </p:spPr>
      </p:cxnSp>
    </p:spTree>
    <p:extLst>
      <p:ext uri="{BB962C8B-B14F-4D97-AF65-F5344CB8AC3E}">
        <p14:creationId xmlns:p14="http://schemas.microsoft.com/office/powerpoint/2010/main" val="20761333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2"/>
        <p:cNvGrpSpPr/>
        <p:nvPr/>
      </p:nvGrpSpPr>
      <p:grpSpPr>
        <a:xfrm>
          <a:off x="0" y="0"/>
          <a:ext cx="0" cy="0"/>
          <a:chOff x="0" y="0"/>
          <a:chExt cx="0" cy="0"/>
        </a:xfrm>
      </p:grpSpPr>
      <p:sp>
        <p:nvSpPr>
          <p:cNvPr id="63" name="Google Shape;63;p18"/>
          <p:cNvSpPr txBox="1">
            <a:spLocks noGrp="1"/>
          </p:cNvSpPr>
          <p:nvPr>
            <p:ph type="title"/>
          </p:nvPr>
        </p:nvSpPr>
        <p:spPr>
          <a:xfrm>
            <a:off x="1444671" y="798973"/>
            <a:ext cx="3273099" cy="224711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Gill Sans"/>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8"/>
          <p:cNvSpPr txBox="1">
            <a:spLocks noGrp="1"/>
          </p:cNvSpPr>
          <p:nvPr>
            <p:ph type="body" idx="1"/>
          </p:nvPr>
        </p:nvSpPr>
        <p:spPr>
          <a:xfrm>
            <a:off x="5043714" y="798974"/>
            <a:ext cx="6012470" cy="4658826"/>
          </a:xfrm>
          <a:prstGeom prst="rect">
            <a:avLst/>
          </a:prstGeom>
          <a:noFill/>
          <a:ln>
            <a:noFill/>
          </a:ln>
        </p:spPr>
        <p:txBody>
          <a:bodyPr spcFirstLastPara="1" wrap="square" lIns="91425" tIns="45700" rIns="91425" bIns="45700" anchor="ctr"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65" name="Google Shape;65;p18"/>
          <p:cNvSpPr txBox="1">
            <a:spLocks noGrp="1"/>
          </p:cNvSpPr>
          <p:nvPr>
            <p:ph type="body" idx="2"/>
          </p:nvPr>
        </p:nvSpPr>
        <p:spPr>
          <a:xfrm>
            <a:off x="1444671" y="3205491"/>
            <a:ext cx="3275013" cy="2248181"/>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SzPts val="1600"/>
              <a:buNone/>
              <a:defRPr sz="16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66" name="Google Shape;66;p18"/>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8"/>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8"/>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Gill Sans"/>
                <a:ea typeface="Gill Sans"/>
                <a:cs typeface="Gill Sans"/>
                <a:sym typeface="Gill Sans"/>
              </a:defRPr>
            </a:lvl1pPr>
            <a:lvl2pPr marL="0" marR="0" lvl="1" indent="0" algn="l" rtl="0">
              <a:spcBef>
                <a:spcPts val="0"/>
              </a:spcBef>
              <a:buNone/>
              <a:defRPr sz="1800">
                <a:solidFill>
                  <a:schemeClr val="dk1"/>
                </a:solidFill>
                <a:latin typeface="Gill Sans"/>
                <a:ea typeface="Gill Sans"/>
                <a:cs typeface="Gill Sans"/>
                <a:sym typeface="Gill Sans"/>
              </a:defRPr>
            </a:lvl2pPr>
            <a:lvl3pPr marL="0" marR="0" lvl="2" indent="0" algn="l" rtl="0">
              <a:spcBef>
                <a:spcPts val="0"/>
              </a:spcBef>
              <a:buNone/>
              <a:defRPr sz="1800">
                <a:solidFill>
                  <a:schemeClr val="dk1"/>
                </a:solidFill>
                <a:latin typeface="Gill Sans"/>
                <a:ea typeface="Gill Sans"/>
                <a:cs typeface="Gill Sans"/>
                <a:sym typeface="Gill Sans"/>
              </a:defRPr>
            </a:lvl3pPr>
            <a:lvl4pPr marL="0" marR="0" lvl="3" indent="0" algn="l" rtl="0">
              <a:spcBef>
                <a:spcPts val="0"/>
              </a:spcBef>
              <a:buNone/>
              <a:defRPr sz="1800">
                <a:solidFill>
                  <a:schemeClr val="dk1"/>
                </a:solidFill>
                <a:latin typeface="Gill Sans"/>
                <a:ea typeface="Gill Sans"/>
                <a:cs typeface="Gill Sans"/>
                <a:sym typeface="Gill Sans"/>
              </a:defRPr>
            </a:lvl4pPr>
            <a:lvl5pPr marL="0" marR="0" lvl="4" indent="0" algn="l" rtl="0">
              <a:spcBef>
                <a:spcPts val="0"/>
              </a:spcBef>
              <a:buNone/>
              <a:defRPr sz="1800">
                <a:solidFill>
                  <a:schemeClr val="dk1"/>
                </a:solidFill>
                <a:latin typeface="Gill Sans"/>
                <a:ea typeface="Gill Sans"/>
                <a:cs typeface="Gill Sans"/>
                <a:sym typeface="Gill Sans"/>
              </a:defRPr>
            </a:lvl5pPr>
            <a:lvl6pPr marL="0" marR="0" lvl="5" indent="0" algn="l" rtl="0">
              <a:spcBef>
                <a:spcPts val="0"/>
              </a:spcBef>
              <a:buNone/>
              <a:defRPr sz="1800">
                <a:solidFill>
                  <a:schemeClr val="dk1"/>
                </a:solidFill>
                <a:latin typeface="Gill Sans"/>
                <a:ea typeface="Gill Sans"/>
                <a:cs typeface="Gill Sans"/>
                <a:sym typeface="Gill Sans"/>
              </a:defRPr>
            </a:lvl6pPr>
            <a:lvl7pPr marL="0" marR="0" lvl="6" indent="0" algn="l" rtl="0">
              <a:spcBef>
                <a:spcPts val="0"/>
              </a:spcBef>
              <a:buNone/>
              <a:defRPr sz="1800">
                <a:solidFill>
                  <a:schemeClr val="dk1"/>
                </a:solidFill>
                <a:latin typeface="Gill Sans"/>
                <a:ea typeface="Gill Sans"/>
                <a:cs typeface="Gill Sans"/>
                <a:sym typeface="Gill Sans"/>
              </a:defRPr>
            </a:lvl7pPr>
            <a:lvl8pPr marL="0" marR="0" lvl="7" indent="0" algn="l" rtl="0">
              <a:spcBef>
                <a:spcPts val="0"/>
              </a:spcBef>
              <a:buNone/>
              <a:defRPr sz="1800">
                <a:solidFill>
                  <a:schemeClr val="dk1"/>
                </a:solidFill>
                <a:latin typeface="Gill Sans"/>
                <a:ea typeface="Gill Sans"/>
                <a:cs typeface="Gill Sans"/>
                <a:sym typeface="Gill Sans"/>
              </a:defRPr>
            </a:lvl8pPr>
            <a:lvl9pPr marL="0" marR="0" lvl="8" indent="0" algn="l" rtl="0">
              <a:spcBef>
                <a:spcPts val="0"/>
              </a:spcBef>
              <a:buNone/>
              <a:defRPr sz="1800">
                <a:solidFill>
                  <a:schemeClr val="dk1"/>
                </a:solidFill>
                <a:latin typeface="Gill Sans"/>
                <a:ea typeface="Gill Sans"/>
                <a:cs typeface="Gill Sans"/>
                <a:sym typeface="Gill Sans"/>
              </a:defRPr>
            </a:lvl9pPr>
          </a:lstStyle>
          <a:p>
            <a:pPr marL="0" lvl="0" indent="0" algn="l" rtl="0">
              <a:spcBef>
                <a:spcPts val="0"/>
              </a:spcBef>
              <a:spcAft>
                <a:spcPts val="0"/>
              </a:spcAft>
              <a:buNone/>
            </a:pPr>
            <a:fld id="{00000000-1234-1234-1234-123412341234}" type="slidenum">
              <a:rPr lang="en-US"/>
              <a:t>‹#›</a:t>
            </a:fld>
            <a:endParaRPr/>
          </a:p>
        </p:txBody>
      </p:sp>
      <p:cxnSp>
        <p:nvCxnSpPr>
          <p:cNvPr id="69" name="Google Shape;69;p18"/>
          <p:cNvCxnSpPr/>
          <p:nvPr/>
        </p:nvCxnSpPr>
        <p:spPr>
          <a:xfrm>
            <a:off x="1448280" y="3205491"/>
            <a:ext cx="3269490" cy="0"/>
          </a:xfrm>
          <a:prstGeom prst="straightConnector1">
            <a:avLst/>
          </a:prstGeom>
          <a:noFill/>
          <a:ln w="31750" cap="flat" cmpd="sng">
            <a:solidFill>
              <a:schemeClr val="accent1"/>
            </a:solidFill>
            <a:prstDash val="solid"/>
            <a:round/>
            <a:headEnd type="none" w="sm" len="sm"/>
            <a:tailEnd type="none" w="sm" len="sm"/>
          </a:ln>
        </p:spPr>
      </p:cxnSp>
    </p:spTree>
    <p:extLst>
      <p:ext uri="{BB962C8B-B14F-4D97-AF65-F5344CB8AC3E}">
        <p14:creationId xmlns:p14="http://schemas.microsoft.com/office/powerpoint/2010/main" val="4272355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70"/>
        <p:cNvGrpSpPr/>
        <p:nvPr/>
      </p:nvGrpSpPr>
      <p:grpSpPr>
        <a:xfrm>
          <a:off x="0" y="0"/>
          <a:ext cx="0" cy="0"/>
          <a:chOff x="0" y="0"/>
          <a:chExt cx="0" cy="0"/>
        </a:xfrm>
      </p:grpSpPr>
      <p:grpSp>
        <p:nvGrpSpPr>
          <p:cNvPr id="71" name="Google Shape;71;p19"/>
          <p:cNvGrpSpPr/>
          <p:nvPr/>
        </p:nvGrpSpPr>
        <p:grpSpPr>
          <a:xfrm>
            <a:off x="7477387" y="482170"/>
            <a:ext cx="4074533" cy="5149101"/>
            <a:chOff x="7477387" y="482170"/>
            <a:chExt cx="4074533" cy="5149101"/>
          </a:xfrm>
        </p:grpSpPr>
        <p:sp>
          <p:nvSpPr>
            <p:cNvPr id="72" name="Google Shape;72;p19"/>
            <p:cNvSpPr/>
            <p:nvPr/>
          </p:nvSpPr>
          <p:spPr>
            <a:xfrm>
              <a:off x="7477387" y="482170"/>
              <a:ext cx="4074533" cy="5149101"/>
            </a:xfrm>
            <a:prstGeom prst="rect">
              <a:avLst/>
            </a:prstGeom>
            <a:gradFill>
              <a:gsLst>
                <a:gs pos="0">
                  <a:srgbClr val="000001"/>
                </a:gs>
                <a:gs pos="100000">
                  <a:srgbClr val="191919"/>
                </a:gs>
              </a:gsLst>
              <a:lin ang="5400000" scaled="0"/>
            </a:gradFill>
            <a:ln>
              <a:noFill/>
            </a:ln>
            <a:effectLst>
              <a:outerShdw blurRad="127000" dist="228600" dir="4740000" sx="98000" sy="98000" algn="tl" rotWithShape="0">
                <a:srgbClr val="000000">
                  <a:alpha val="3372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9"/>
            <p:cNvSpPr/>
            <p:nvPr/>
          </p:nvSpPr>
          <p:spPr>
            <a:xfrm>
              <a:off x="7790446" y="812506"/>
              <a:ext cx="3450289" cy="4466452"/>
            </a:xfrm>
            <a:prstGeom prst="rect">
              <a:avLst/>
            </a:prstGeom>
            <a:gradFill>
              <a:gsLst>
                <a:gs pos="0">
                  <a:srgbClr val="DADADA"/>
                </a:gs>
                <a:gs pos="100000">
                  <a:srgbClr val="FFFFFE"/>
                </a:gs>
              </a:gsLst>
              <a:lin ang="16200000" scaled="0"/>
            </a:gradFill>
            <a:ln w="50800" cap="flat" cmpd="sng">
              <a:solidFill>
                <a:srgbClr val="19191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 name="Google Shape;74;p19"/>
          <p:cNvSpPr txBox="1">
            <a:spLocks noGrp="1"/>
          </p:cNvSpPr>
          <p:nvPr>
            <p:ph type="title"/>
          </p:nvPr>
        </p:nvSpPr>
        <p:spPr>
          <a:xfrm>
            <a:off x="1451206" y="1129513"/>
            <a:ext cx="5532328" cy="183058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Gill San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19"/>
          <p:cNvSpPr>
            <a:spLocks noGrp="1"/>
          </p:cNvSpPr>
          <p:nvPr>
            <p:ph type="pic" idx="2"/>
          </p:nvPr>
        </p:nvSpPr>
        <p:spPr>
          <a:xfrm>
            <a:off x="8124389" y="1122542"/>
            <a:ext cx="2791171" cy="3866327"/>
          </a:xfrm>
          <a:prstGeom prst="rect">
            <a:avLst/>
          </a:prstGeom>
          <a:solidFill>
            <a:srgbClr val="D8D8D8"/>
          </a:solidFill>
          <a:ln>
            <a:noFill/>
          </a:ln>
        </p:spPr>
      </p:sp>
      <p:sp>
        <p:nvSpPr>
          <p:cNvPr id="76" name="Google Shape;76;p19"/>
          <p:cNvSpPr txBox="1">
            <a:spLocks noGrp="1"/>
          </p:cNvSpPr>
          <p:nvPr>
            <p:ph type="body" idx="1"/>
          </p:nvPr>
        </p:nvSpPr>
        <p:spPr>
          <a:xfrm>
            <a:off x="1450329" y="3145992"/>
            <a:ext cx="5524404" cy="2003742"/>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SzPts val="1800"/>
              <a:buNone/>
              <a:defRPr sz="1800"/>
            </a:lvl1pPr>
            <a:lvl2pPr marL="914400" lvl="1" indent="-228600" algn="l">
              <a:lnSpc>
                <a:spcPct val="120000"/>
              </a:lnSpc>
              <a:spcBef>
                <a:spcPts val="500"/>
              </a:spcBef>
              <a:spcAft>
                <a:spcPts val="0"/>
              </a:spcAft>
              <a:buSzPts val="1400"/>
              <a:buNone/>
              <a:defRPr sz="1400"/>
            </a:lvl2pPr>
            <a:lvl3pPr marL="1371600" lvl="2" indent="-228600" algn="l">
              <a:lnSpc>
                <a:spcPct val="120000"/>
              </a:lnSpc>
              <a:spcBef>
                <a:spcPts val="500"/>
              </a:spcBef>
              <a:spcAft>
                <a:spcPts val="0"/>
              </a:spcAft>
              <a:buSzPts val="1200"/>
              <a:buNone/>
              <a:defRPr sz="1200"/>
            </a:lvl3pPr>
            <a:lvl4pPr marL="1828800" lvl="3" indent="-228600" algn="l">
              <a:lnSpc>
                <a:spcPct val="120000"/>
              </a:lnSpc>
              <a:spcBef>
                <a:spcPts val="500"/>
              </a:spcBef>
              <a:spcAft>
                <a:spcPts val="0"/>
              </a:spcAft>
              <a:buSzPts val="1000"/>
              <a:buNone/>
              <a:defRPr sz="1000"/>
            </a:lvl4pPr>
            <a:lvl5pPr marL="2286000" lvl="4" indent="-228600" algn="l">
              <a:lnSpc>
                <a:spcPct val="120000"/>
              </a:lnSpc>
              <a:spcBef>
                <a:spcPts val="500"/>
              </a:spcBef>
              <a:spcAft>
                <a:spcPts val="0"/>
              </a:spcAft>
              <a:buSzPts val="1000"/>
              <a:buNone/>
              <a:defRPr sz="1000"/>
            </a:lvl5pPr>
            <a:lvl6pPr marL="2743200" lvl="5" indent="-228600" algn="l">
              <a:lnSpc>
                <a:spcPct val="120000"/>
              </a:lnSpc>
              <a:spcBef>
                <a:spcPts val="500"/>
              </a:spcBef>
              <a:spcAft>
                <a:spcPts val="0"/>
              </a:spcAft>
              <a:buSzPts val="1000"/>
              <a:buNone/>
              <a:defRPr sz="1000"/>
            </a:lvl6pPr>
            <a:lvl7pPr marL="3200400" lvl="6" indent="-228600" algn="l">
              <a:lnSpc>
                <a:spcPct val="120000"/>
              </a:lnSpc>
              <a:spcBef>
                <a:spcPts val="500"/>
              </a:spcBef>
              <a:spcAft>
                <a:spcPts val="0"/>
              </a:spcAft>
              <a:buSzPts val="1000"/>
              <a:buNone/>
              <a:defRPr sz="1000"/>
            </a:lvl7pPr>
            <a:lvl8pPr marL="3657600" lvl="7" indent="-228600" algn="l">
              <a:lnSpc>
                <a:spcPct val="120000"/>
              </a:lnSpc>
              <a:spcBef>
                <a:spcPts val="500"/>
              </a:spcBef>
              <a:spcAft>
                <a:spcPts val="0"/>
              </a:spcAft>
              <a:buSzPts val="1000"/>
              <a:buNone/>
              <a:defRPr sz="1000"/>
            </a:lvl8pPr>
            <a:lvl9pPr marL="4114800" lvl="8" indent="-228600" algn="l">
              <a:lnSpc>
                <a:spcPct val="120000"/>
              </a:lnSpc>
              <a:spcBef>
                <a:spcPts val="500"/>
              </a:spcBef>
              <a:spcAft>
                <a:spcPts val="0"/>
              </a:spcAft>
              <a:buSzPts val="1000"/>
              <a:buNone/>
              <a:defRPr sz="1000"/>
            </a:lvl9pPr>
          </a:lstStyle>
          <a:p>
            <a:endParaRPr/>
          </a:p>
        </p:txBody>
      </p:sp>
      <p:sp>
        <p:nvSpPr>
          <p:cNvPr id="77" name="Google Shape;77;p19"/>
          <p:cNvSpPr txBox="1">
            <a:spLocks noGrp="1"/>
          </p:cNvSpPr>
          <p:nvPr>
            <p:ph type="dt" idx="10"/>
          </p:nvPr>
        </p:nvSpPr>
        <p:spPr>
          <a:xfrm>
            <a:off x="1447382" y="5469856"/>
            <a:ext cx="5527351" cy="32012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9"/>
          <p:cNvSpPr txBox="1">
            <a:spLocks noGrp="1"/>
          </p:cNvSpPr>
          <p:nvPr>
            <p:ph type="ftr" idx="11"/>
          </p:nvPr>
        </p:nvSpPr>
        <p:spPr>
          <a:xfrm>
            <a:off x="1447382" y="318640"/>
            <a:ext cx="5541004" cy="32093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9"/>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Gill Sans"/>
                <a:ea typeface="Gill Sans"/>
                <a:cs typeface="Gill Sans"/>
                <a:sym typeface="Gill Sans"/>
              </a:defRPr>
            </a:lvl1pPr>
            <a:lvl2pPr marL="0" marR="0" lvl="1" indent="0" algn="l" rtl="0">
              <a:spcBef>
                <a:spcPts val="0"/>
              </a:spcBef>
              <a:buNone/>
              <a:defRPr sz="1800">
                <a:solidFill>
                  <a:schemeClr val="dk1"/>
                </a:solidFill>
                <a:latin typeface="Gill Sans"/>
                <a:ea typeface="Gill Sans"/>
                <a:cs typeface="Gill Sans"/>
                <a:sym typeface="Gill Sans"/>
              </a:defRPr>
            </a:lvl2pPr>
            <a:lvl3pPr marL="0" marR="0" lvl="2" indent="0" algn="l" rtl="0">
              <a:spcBef>
                <a:spcPts val="0"/>
              </a:spcBef>
              <a:buNone/>
              <a:defRPr sz="1800">
                <a:solidFill>
                  <a:schemeClr val="dk1"/>
                </a:solidFill>
                <a:latin typeface="Gill Sans"/>
                <a:ea typeface="Gill Sans"/>
                <a:cs typeface="Gill Sans"/>
                <a:sym typeface="Gill Sans"/>
              </a:defRPr>
            </a:lvl3pPr>
            <a:lvl4pPr marL="0" marR="0" lvl="3" indent="0" algn="l" rtl="0">
              <a:spcBef>
                <a:spcPts val="0"/>
              </a:spcBef>
              <a:buNone/>
              <a:defRPr sz="1800">
                <a:solidFill>
                  <a:schemeClr val="dk1"/>
                </a:solidFill>
                <a:latin typeface="Gill Sans"/>
                <a:ea typeface="Gill Sans"/>
                <a:cs typeface="Gill Sans"/>
                <a:sym typeface="Gill Sans"/>
              </a:defRPr>
            </a:lvl4pPr>
            <a:lvl5pPr marL="0" marR="0" lvl="4" indent="0" algn="l" rtl="0">
              <a:spcBef>
                <a:spcPts val="0"/>
              </a:spcBef>
              <a:buNone/>
              <a:defRPr sz="1800">
                <a:solidFill>
                  <a:schemeClr val="dk1"/>
                </a:solidFill>
                <a:latin typeface="Gill Sans"/>
                <a:ea typeface="Gill Sans"/>
                <a:cs typeface="Gill Sans"/>
                <a:sym typeface="Gill Sans"/>
              </a:defRPr>
            </a:lvl5pPr>
            <a:lvl6pPr marL="0" marR="0" lvl="5" indent="0" algn="l" rtl="0">
              <a:spcBef>
                <a:spcPts val="0"/>
              </a:spcBef>
              <a:buNone/>
              <a:defRPr sz="1800">
                <a:solidFill>
                  <a:schemeClr val="dk1"/>
                </a:solidFill>
                <a:latin typeface="Gill Sans"/>
                <a:ea typeface="Gill Sans"/>
                <a:cs typeface="Gill Sans"/>
                <a:sym typeface="Gill Sans"/>
              </a:defRPr>
            </a:lvl6pPr>
            <a:lvl7pPr marL="0" marR="0" lvl="6" indent="0" algn="l" rtl="0">
              <a:spcBef>
                <a:spcPts val="0"/>
              </a:spcBef>
              <a:buNone/>
              <a:defRPr sz="1800">
                <a:solidFill>
                  <a:schemeClr val="dk1"/>
                </a:solidFill>
                <a:latin typeface="Gill Sans"/>
                <a:ea typeface="Gill Sans"/>
                <a:cs typeface="Gill Sans"/>
                <a:sym typeface="Gill Sans"/>
              </a:defRPr>
            </a:lvl7pPr>
            <a:lvl8pPr marL="0" marR="0" lvl="7" indent="0" algn="l" rtl="0">
              <a:spcBef>
                <a:spcPts val="0"/>
              </a:spcBef>
              <a:buNone/>
              <a:defRPr sz="1800">
                <a:solidFill>
                  <a:schemeClr val="dk1"/>
                </a:solidFill>
                <a:latin typeface="Gill Sans"/>
                <a:ea typeface="Gill Sans"/>
                <a:cs typeface="Gill Sans"/>
                <a:sym typeface="Gill Sans"/>
              </a:defRPr>
            </a:lvl8pPr>
            <a:lvl9pPr marL="0" marR="0" lvl="8" indent="0" algn="l" rtl="0">
              <a:spcBef>
                <a:spcPts val="0"/>
              </a:spcBef>
              <a:buNone/>
              <a:defRPr sz="1800">
                <a:solidFill>
                  <a:schemeClr val="dk1"/>
                </a:solidFill>
                <a:latin typeface="Gill Sans"/>
                <a:ea typeface="Gill Sans"/>
                <a:cs typeface="Gill Sans"/>
                <a:sym typeface="Gill Sans"/>
              </a:defRPr>
            </a:lvl9pPr>
          </a:lstStyle>
          <a:p>
            <a:pPr marL="0" lvl="0" indent="0" algn="l" rtl="0">
              <a:spcBef>
                <a:spcPts val="0"/>
              </a:spcBef>
              <a:spcAft>
                <a:spcPts val="0"/>
              </a:spcAft>
              <a:buNone/>
            </a:pPr>
            <a:fld id="{00000000-1234-1234-1234-123412341234}" type="slidenum">
              <a:rPr lang="en-US"/>
              <a:t>‹#›</a:t>
            </a:fld>
            <a:endParaRPr/>
          </a:p>
        </p:txBody>
      </p:sp>
      <p:cxnSp>
        <p:nvCxnSpPr>
          <p:cNvPr id="80" name="Google Shape;80;p19"/>
          <p:cNvCxnSpPr/>
          <p:nvPr/>
        </p:nvCxnSpPr>
        <p:spPr>
          <a:xfrm>
            <a:off x="1447382" y="3143605"/>
            <a:ext cx="5527351" cy="0"/>
          </a:xfrm>
          <a:prstGeom prst="straightConnector1">
            <a:avLst/>
          </a:prstGeom>
          <a:noFill/>
          <a:ln w="31750" cap="flat" cmpd="sng">
            <a:solidFill>
              <a:schemeClr val="accent1"/>
            </a:solidFill>
            <a:prstDash val="solid"/>
            <a:round/>
            <a:headEnd type="none" w="sm" len="sm"/>
            <a:tailEnd type="none" w="sm" len="sm"/>
          </a:ln>
        </p:spPr>
      </p:cxnSp>
    </p:spTree>
    <p:extLst>
      <p:ext uri="{BB962C8B-B14F-4D97-AF65-F5344CB8AC3E}">
        <p14:creationId xmlns:p14="http://schemas.microsoft.com/office/powerpoint/2010/main" val="3524129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1"/>
        <p:cNvGrpSpPr/>
        <p:nvPr/>
      </p:nvGrpSpPr>
      <p:grpSpPr>
        <a:xfrm>
          <a:off x="0" y="0"/>
          <a:ext cx="0" cy="0"/>
          <a:chOff x="0" y="0"/>
          <a:chExt cx="0" cy="0"/>
        </a:xfrm>
      </p:grpSpPr>
      <p:sp>
        <p:nvSpPr>
          <p:cNvPr id="82" name="Google Shape;82;p20"/>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20"/>
          <p:cNvSpPr txBox="1">
            <a:spLocks noGrp="1"/>
          </p:cNvSpPr>
          <p:nvPr>
            <p:ph type="body" idx="1"/>
          </p:nvPr>
        </p:nvSpPr>
        <p:spPr>
          <a:xfrm rot="5400000">
            <a:off x="4527910" y="-1060599"/>
            <a:ext cx="3450613" cy="9603275"/>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84" name="Google Shape;84;p20"/>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20"/>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20"/>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Gill Sans"/>
                <a:ea typeface="Gill Sans"/>
                <a:cs typeface="Gill Sans"/>
                <a:sym typeface="Gill Sans"/>
              </a:defRPr>
            </a:lvl1pPr>
            <a:lvl2pPr marL="0" marR="0" lvl="1" indent="0" algn="l" rtl="0">
              <a:spcBef>
                <a:spcPts val="0"/>
              </a:spcBef>
              <a:buNone/>
              <a:defRPr sz="1800">
                <a:solidFill>
                  <a:schemeClr val="dk1"/>
                </a:solidFill>
                <a:latin typeface="Gill Sans"/>
                <a:ea typeface="Gill Sans"/>
                <a:cs typeface="Gill Sans"/>
                <a:sym typeface="Gill Sans"/>
              </a:defRPr>
            </a:lvl2pPr>
            <a:lvl3pPr marL="0" marR="0" lvl="2" indent="0" algn="l" rtl="0">
              <a:spcBef>
                <a:spcPts val="0"/>
              </a:spcBef>
              <a:buNone/>
              <a:defRPr sz="1800">
                <a:solidFill>
                  <a:schemeClr val="dk1"/>
                </a:solidFill>
                <a:latin typeface="Gill Sans"/>
                <a:ea typeface="Gill Sans"/>
                <a:cs typeface="Gill Sans"/>
                <a:sym typeface="Gill Sans"/>
              </a:defRPr>
            </a:lvl3pPr>
            <a:lvl4pPr marL="0" marR="0" lvl="3" indent="0" algn="l" rtl="0">
              <a:spcBef>
                <a:spcPts val="0"/>
              </a:spcBef>
              <a:buNone/>
              <a:defRPr sz="1800">
                <a:solidFill>
                  <a:schemeClr val="dk1"/>
                </a:solidFill>
                <a:latin typeface="Gill Sans"/>
                <a:ea typeface="Gill Sans"/>
                <a:cs typeface="Gill Sans"/>
                <a:sym typeface="Gill Sans"/>
              </a:defRPr>
            </a:lvl4pPr>
            <a:lvl5pPr marL="0" marR="0" lvl="4" indent="0" algn="l" rtl="0">
              <a:spcBef>
                <a:spcPts val="0"/>
              </a:spcBef>
              <a:buNone/>
              <a:defRPr sz="1800">
                <a:solidFill>
                  <a:schemeClr val="dk1"/>
                </a:solidFill>
                <a:latin typeface="Gill Sans"/>
                <a:ea typeface="Gill Sans"/>
                <a:cs typeface="Gill Sans"/>
                <a:sym typeface="Gill Sans"/>
              </a:defRPr>
            </a:lvl5pPr>
            <a:lvl6pPr marL="0" marR="0" lvl="5" indent="0" algn="l" rtl="0">
              <a:spcBef>
                <a:spcPts val="0"/>
              </a:spcBef>
              <a:buNone/>
              <a:defRPr sz="1800">
                <a:solidFill>
                  <a:schemeClr val="dk1"/>
                </a:solidFill>
                <a:latin typeface="Gill Sans"/>
                <a:ea typeface="Gill Sans"/>
                <a:cs typeface="Gill Sans"/>
                <a:sym typeface="Gill Sans"/>
              </a:defRPr>
            </a:lvl6pPr>
            <a:lvl7pPr marL="0" marR="0" lvl="6" indent="0" algn="l" rtl="0">
              <a:spcBef>
                <a:spcPts val="0"/>
              </a:spcBef>
              <a:buNone/>
              <a:defRPr sz="1800">
                <a:solidFill>
                  <a:schemeClr val="dk1"/>
                </a:solidFill>
                <a:latin typeface="Gill Sans"/>
                <a:ea typeface="Gill Sans"/>
                <a:cs typeface="Gill Sans"/>
                <a:sym typeface="Gill Sans"/>
              </a:defRPr>
            </a:lvl7pPr>
            <a:lvl8pPr marL="0" marR="0" lvl="7" indent="0" algn="l" rtl="0">
              <a:spcBef>
                <a:spcPts val="0"/>
              </a:spcBef>
              <a:buNone/>
              <a:defRPr sz="1800">
                <a:solidFill>
                  <a:schemeClr val="dk1"/>
                </a:solidFill>
                <a:latin typeface="Gill Sans"/>
                <a:ea typeface="Gill Sans"/>
                <a:cs typeface="Gill Sans"/>
                <a:sym typeface="Gill Sans"/>
              </a:defRPr>
            </a:lvl8pPr>
            <a:lvl9pPr marL="0" marR="0" lvl="8" indent="0" algn="l" rtl="0">
              <a:spcBef>
                <a:spcPts val="0"/>
              </a:spcBef>
              <a:buNone/>
              <a:defRPr sz="1800">
                <a:solidFill>
                  <a:schemeClr val="dk1"/>
                </a:solidFill>
                <a:latin typeface="Gill Sans"/>
                <a:ea typeface="Gill Sans"/>
                <a:cs typeface="Gill Sans"/>
                <a:sym typeface="Gill Sans"/>
              </a:defRPr>
            </a:lvl9pPr>
          </a:lstStyle>
          <a:p>
            <a:pPr marL="0" lvl="0" indent="0" algn="l" rtl="0">
              <a:spcBef>
                <a:spcPts val="0"/>
              </a:spcBef>
              <a:spcAft>
                <a:spcPts val="0"/>
              </a:spcAft>
              <a:buNone/>
            </a:pPr>
            <a:fld id="{00000000-1234-1234-1234-123412341234}" type="slidenum">
              <a:rPr lang="en-US"/>
              <a:t>‹#›</a:t>
            </a:fld>
            <a:endParaRPr/>
          </a:p>
        </p:txBody>
      </p:sp>
      <p:cxnSp>
        <p:nvCxnSpPr>
          <p:cNvPr id="87" name="Google Shape;87;p20"/>
          <p:cNvCxnSpPr/>
          <p:nvPr/>
        </p:nvCxnSpPr>
        <p:spPr>
          <a:xfrm>
            <a:off x="1453896" y="1847088"/>
            <a:ext cx="9607522" cy="0"/>
          </a:xfrm>
          <a:prstGeom prst="straightConnector1">
            <a:avLst/>
          </a:prstGeom>
          <a:noFill/>
          <a:ln w="31750" cap="flat" cmpd="sng">
            <a:solidFill>
              <a:schemeClr val="accent1"/>
            </a:solidFill>
            <a:prstDash val="solid"/>
            <a:round/>
            <a:headEnd type="none" w="sm" len="sm"/>
            <a:tailEnd type="none" w="sm" len="sm"/>
          </a:ln>
        </p:spPr>
      </p:cxnSp>
    </p:spTree>
    <p:extLst>
      <p:ext uri="{BB962C8B-B14F-4D97-AF65-F5344CB8AC3E}">
        <p14:creationId xmlns:p14="http://schemas.microsoft.com/office/powerpoint/2010/main" val="38426373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8"/>
        <p:cNvGrpSpPr/>
        <p:nvPr/>
      </p:nvGrpSpPr>
      <p:grpSpPr>
        <a:xfrm>
          <a:off x="0" y="0"/>
          <a:ext cx="0" cy="0"/>
          <a:chOff x="0" y="0"/>
          <a:chExt cx="0" cy="0"/>
        </a:xfrm>
      </p:grpSpPr>
      <p:sp>
        <p:nvSpPr>
          <p:cNvPr id="89" name="Google Shape;89;p21"/>
          <p:cNvSpPr txBox="1">
            <a:spLocks noGrp="1"/>
          </p:cNvSpPr>
          <p:nvPr>
            <p:ph type="title"/>
          </p:nvPr>
        </p:nvSpPr>
        <p:spPr>
          <a:xfrm rot="5400000">
            <a:off x="7917038" y="2321047"/>
            <a:ext cx="4659889" cy="1615742"/>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32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21"/>
          <p:cNvSpPr txBox="1">
            <a:spLocks noGrp="1"/>
          </p:cNvSpPr>
          <p:nvPr>
            <p:ph type="body" idx="1"/>
          </p:nvPr>
        </p:nvSpPr>
        <p:spPr>
          <a:xfrm rot="5400000">
            <a:off x="3029143" y="-785498"/>
            <a:ext cx="4659889" cy="782883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SzPts val="1800"/>
              <a:buChar char="•"/>
              <a:defRPr/>
            </a:lvl1pPr>
            <a:lvl2pPr marL="914400" lvl="1" indent="-342900" algn="l">
              <a:lnSpc>
                <a:spcPct val="120000"/>
              </a:lnSpc>
              <a:spcBef>
                <a:spcPts val="500"/>
              </a:spcBef>
              <a:spcAft>
                <a:spcPts val="0"/>
              </a:spcAft>
              <a:buSzPts val="1800"/>
              <a:buChar char="•"/>
              <a:defRPr/>
            </a:lvl2pPr>
            <a:lvl3pPr marL="1371600" lvl="2" indent="-342900" algn="l">
              <a:lnSpc>
                <a:spcPct val="120000"/>
              </a:lnSpc>
              <a:spcBef>
                <a:spcPts val="500"/>
              </a:spcBef>
              <a:spcAft>
                <a:spcPts val="0"/>
              </a:spcAft>
              <a:buSzPts val="1800"/>
              <a:buChar char="•"/>
              <a:defRPr/>
            </a:lvl3pPr>
            <a:lvl4pPr marL="1828800" lvl="3" indent="-342900" algn="l">
              <a:lnSpc>
                <a:spcPct val="120000"/>
              </a:lnSpc>
              <a:spcBef>
                <a:spcPts val="500"/>
              </a:spcBef>
              <a:spcAft>
                <a:spcPts val="0"/>
              </a:spcAft>
              <a:buSzPts val="1800"/>
              <a:buChar char="•"/>
              <a:defRPr/>
            </a:lvl4pPr>
            <a:lvl5pPr marL="2286000" lvl="4" indent="-342900" algn="l">
              <a:lnSpc>
                <a:spcPct val="120000"/>
              </a:lnSpc>
              <a:spcBef>
                <a:spcPts val="500"/>
              </a:spcBef>
              <a:spcAft>
                <a:spcPts val="0"/>
              </a:spcAft>
              <a:buSzPts val="1800"/>
              <a:buChar char="•"/>
              <a:defRPr/>
            </a:lvl5pPr>
            <a:lvl6pPr marL="2743200" lvl="5" indent="-342900" algn="l">
              <a:lnSpc>
                <a:spcPct val="120000"/>
              </a:lnSpc>
              <a:spcBef>
                <a:spcPts val="500"/>
              </a:spcBef>
              <a:spcAft>
                <a:spcPts val="0"/>
              </a:spcAft>
              <a:buSzPts val="1800"/>
              <a:buChar char="•"/>
              <a:defRPr/>
            </a:lvl6pPr>
            <a:lvl7pPr marL="3200400" lvl="6" indent="-342900" algn="l">
              <a:lnSpc>
                <a:spcPct val="120000"/>
              </a:lnSpc>
              <a:spcBef>
                <a:spcPts val="500"/>
              </a:spcBef>
              <a:spcAft>
                <a:spcPts val="0"/>
              </a:spcAft>
              <a:buSzPts val="1800"/>
              <a:buChar char="•"/>
              <a:defRPr/>
            </a:lvl7pPr>
            <a:lvl8pPr marL="3657600" lvl="7" indent="-342900" algn="l">
              <a:lnSpc>
                <a:spcPct val="120000"/>
              </a:lnSpc>
              <a:spcBef>
                <a:spcPts val="500"/>
              </a:spcBef>
              <a:spcAft>
                <a:spcPts val="0"/>
              </a:spcAft>
              <a:buSzPts val="1800"/>
              <a:buChar char="•"/>
              <a:defRPr/>
            </a:lvl8pPr>
            <a:lvl9pPr marL="4114800" lvl="8" indent="-342900" algn="l">
              <a:lnSpc>
                <a:spcPct val="120000"/>
              </a:lnSpc>
              <a:spcBef>
                <a:spcPts val="500"/>
              </a:spcBef>
              <a:spcAft>
                <a:spcPts val="0"/>
              </a:spcAft>
              <a:buSzPts val="1800"/>
              <a:buChar char="•"/>
              <a:defRPr/>
            </a:lvl9pPr>
          </a:lstStyle>
          <a:p>
            <a:endParaRPr/>
          </a:p>
        </p:txBody>
      </p:sp>
      <p:sp>
        <p:nvSpPr>
          <p:cNvPr id="91" name="Google Shape;91;p21"/>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21"/>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21"/>
          <p:cNvSpPr txBox="1">
            <a:spLocks noGrp="1"/>
          </p:cNvSpPr>
          <p:nvPr>
            <p:ph type="sldNum" idx="12"/>
          </p:nvPr>
        </p:nvSpPr>
        <p:spPr>
          <a:xfrm>
            <a:off x="480060" y="798973"/>
            <a:ext cx="811019" cy="503578"/>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Gill Sans"/>
                <a:ea typeface="Gill Sans"/>
                <a:cs typeface="Gill Sans"/>
                <a:sym typeface="Gill Sans"/>
              </a:defRPr>
            </a:lvl1pPr>
            <a:lvl2pPr marL="0" marR="0" lvl="1" indent="0" algn="l" rtl="0">
              <a:spcBef>
                <a:spcPts val="0"/>
              </a:spcBef>
              <a:buNone/>
              <a:defRPr sz="1800">
                <a:solidFill>
                  <a:schemeClr val="dk1"/>
                </a:solidFill>
                <a:latin typeface="Gill Sans"/>
                <a:ea typeface="Gill Sans"/>
                <a:cs typeface="Gill Sans"/>
                <a:sym typeface="Gill Sans"/>
              </a:defRPr>
            </a:lvl2pPr>
            <a:lvl3pPr marL="0" marR="0" lvl="2" indent="0" algn="l" rtl="0">
              <a:spcBef>
                <a:spcPts val="0"/>
              </a:spcBef>
              <a:buNone/>
              <a:defRPr sz="1800">
                <a:solidFill>
                  <a:schemeClr val="dk1"/>
                </a:solidFill>
                <a:latin typeface="Gill Sans"/>
                <a:ea typeface="Gill Sans"/>
                <a:cs typeface="Gill Sans"/>
                <a:sym typeface="Gill Sans"/>
              </a:defRPr>
            </a:lvl3pPr>
            <a:lvl4pPr marL="0" marR="0" lvl="3" indent="0" algn="l" rtl="0">
              <a:spcBef>
                <a:spcPts val="0"/>
              </a:spcBef>
              <a:buNone/>
              <a:defRPr sz="1800">
                <a:solidFill>
                  <a:schemeClr val="dk1"/>
                </a:solidFill>
                <a:latin typeface="Gill Sans"/>
                <a:ea typeface="Gill Sans"/>
                <a:cs typeface="Gill Sans"/>
                <a:sym typeface="Gill Sans"/>
              </a:defRPr>
            </a:lvl4pPr>
            <a:lvl5pPr marL="0" marR="0" lvl="4" indent="0" algn="l" rtl="0">
              <a:spcBef>
                <a:spcPts val="0"/>
              </a:spcBef>
              <a:buNone/>
              <a:defRPr sz="1800">
                <a:solidFill>
                  <a:schemeClr val="dk1"/>
                </a:solidFill>
                <a:latin typeface="Gill Sans"/>
                <a:ea typeface="Gill Sans"/>
                <a:cs typeface="Gill Sans"/>
                <a:sym typeface="Gill Sans"/>
              </a:defRPr>
            </a:lvl5pPr>
            <a:lvl6pPr marL="0" marR="0" lvl="5" indent="0" algn="l" rtl="0">
              <a:spcBef>
                <a:spcPts val="0"/>
              </a:spcBef>
              <a:buNone/>
              <a:defRPr sz="1800">
                <a:solidFill>
                  <a:schemeClr val="dk1"/>
                </a:solidFill>
                <a:latin typeface="Gill Sans"/>
                <a:ea typeface="Gill Sans"/>
                <a:cs typeface="Gill Sans"/>
                <a:sym typeface="Gill Sans"/>
              </a:defRPr>
            </a:lvl6pPr>
            <a:lvl7pPr marL="0" marR="0" lvl="6" indent="0" algn="l" rtl="0">
              <a:spcBef>
                <a:spcPts val="0"/>
              </a:spcBef>
              <a:buNone/>
              <a:defRPr sz="1800">
                <a:solidFill>
                  <a:schemeClr val="dk1"/>
                </a:solidFill>
                <a:latin typeface="Gill Sans"/>
                <a:ea typeface="Gill Sans"/>
                <a:cs typeface="Gill Sans"/>
                <a:sym typeface="Gill Sans"/>
              </a:defRPr>
            </a:lvl7pPr>
            <a:lvl8pPr marL="0" marR="0" lvl="7" indent="0" algn="l" rtl="0">
              <a:spcBef>
                <a:spcPts val="0"/>
              </a:spcBef>
              <a:buNone/>
              <a:defRPr sz="1800">
                <a:solidFill>
                  <a:schemeClr val="dk1"/>
                </a:solidFill>
                <a:latin typeface="Gill Sans"/>
                <a:ea typeface="Gill Sans"/>
                <a:cs typeface="Gill Sans"/>
                <a:sym typeface="Gill Sans"/>
              </a:defRPr>
            </a:lvl8pPr>
            <a:lvl9pPr marL="0" marR="0" lvl="8" indent="0" algn="l" rtl="0">
              <a:spcBef>
                <a:spcPts val="0"/>
              </a:spcBef>
              <a:buNone/>
              <a:defRPr sz="1800">
                <a:solidFill>
                  <a:schemeClr val="dk1"/>
                </a:solidFill>
                <a:latin typeface="Gill Sans"/>
                <a:ea typeface="Gill Sans"/>
                <a:cs typeface="Gill Sans"/>
                <a:sym typeface="Gill Sans"/>
              </a:defRPr>
            </a:lvl9pPr>
          </a:lstStyle>
          <a:p>
            <a:pPr marL="0" lvl="0" indent="0" algn="l" rtl="0">
              <a:spcBef>
                <a:spcPts val="0"/>
              </a:spcBef>
              <a:spcAft>
                <a:spcPts val="0"/>
              </a:spcAft>
              <a:buNone/>
            </a:pPr>
            <a:fld id="{00000000-1234-1234-1234-123412341234}" type="slidenum">
              <a:rPr lang="en-US"/>
              <a:t>‹#›</a:t>
            </a:fld>
            <a:endParaRPr/>
          </a:p>
        </p:txBody>
      </p:sp>
      <p:cxnSp>
        <p:nvCxnSpPr>
          <p:cNvPr id="94" name="Google Shape;94;p21"/>
          <p:cNvCxnSpPr/>
          <p:nvPr/>
        </p:nvCxnSpPr>
        <p:spPr>
          <a:xfrm>
            <a:off x="9439111" y="798973"/>
            <a:ext cx="0" cy="4659889"/>
          </a:xfrm>
          <a:prstGeom prst="straightConnector1">
            <a:avLst/>
          </a:prstGeom>
          <a:noFill/>
          <a:ln w="31750" cap="flat" cmpd="sng">
            <a:solidFill>
              <a:schemeClr val="accent1"/>
            </a:solidFill>
            <a:prstDash val="solid"/>
            <a:round/>
            <a:headEnd type="none" w="sm" len="sm"/>
            <a:tailEnd type="none" w="sm" len="sm"/>
          </a:ln>
        </p:spPr>
      </p:cxnSp>
    </p:spTree>
    <p:extLst>
      <p:ext uri="{BB962C8B-B14F-4D97-AF65-F5344CB8AC3E}">
        <p14:creationId xmlns:p14="http://schemas.microsoft.com/office/powerpoint/2010/main" val="1719140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1/20/2023</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238980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1/20/2023</a:t>
            </a:fld>
            <a:endParaRPr lang="en-US"/>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822331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1/20/2023</a:t>
            </a:fld>
            <a:endParaRPr lang="en-US"/>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757611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1/20/2023</a:t>
            </a:fld>
            <a:endParaRPr lang="en-US"/>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802808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1/20/2023</a:t>
            </a:fld>
            <a:endParaRPr lang="en-US"/>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501771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1/20/2023</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150701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1/20/2023</a:t>
            </a:fld>
            <a:endParaRPr lang="en-US"/>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801302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1/20/2023</a:t>
            </a:fld>
            <a:endParaRPr lang="en-US"/>
          </a:p>
        </p:txBody>
      </p:sp>
      <p:sp>
        <p:nvSpPr>
          <p:cNvPr id="6" name="Footer Placeholder 5"/>
          <p:cNvSpPr>
            <a:spLocks noGrp="1"/>
          </p:cNvSpPr>
          <p:nvPr>
            <p:ph type="ftr" sz="quarter" idx="11"/>
          </p:nvPr>
        </p:nvSpPr>
        <p:spPr>
          <a:xfrm>
            <a:off x="1097279" y="6446838"/>
            <a:ext cx="6818262" cy="365125"/>
          </a:xfrm>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258826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1.jpe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1/20/2023</a:t>
            </a:fld>
            <a:endParaRPr lang="en-US"/>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a:t>
            </a:fld>
            <a:endParaRPr lang="en-US"/>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0147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5"/>
        <p:cNvGrpSpPr/>
        <p:nvPr/>
      </p:nvGrpSpPr>
      <p:grpSpPr>
        <a:xfrm>
          <a:off x="0" y="0"/>
          <a:ext cx="0" cy="0"/>
          <a:chOff x="0" y="0"/>
          <a:chExt cx="0" cy="0"/>
        </a:xfrm>
      </p:grpSpPr>
      <p:sp>
        <p:nvSpPr>
          <p:cNvPr id="6" name="Google Shape;6;p10"/>
          <p:cNvSpPr/>
          <p:nvPr/>
        </p:nvSpPr>
        <p:spPr>
          <a:xfrm>
            <a:off x="0" y="2019476"/>
            <a:ext cx="12192000" cy="4105941"/>
          </a:xfrm>
          <a:prstGeom prst="rect">
            <a:avLst/>
          </a:prstGeom>
          <a:gradFill>
            <a:gsLst>
              <a:gs pos="0">
                <a:srgbClr val="DFDBD5">
                  <a:alpha val="0"/>
                </a:srgbClr>
              </a:gs>
              <a:gs pos="100000">
                <a:schemeClr val="lt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Google Shape;7;p10"/>
          <p:cNvPicPr preferRelativeResize="0"/>
          <p:nvPr/>
        </p:nvPicPr>
        <p:blipFill rotWithShape="1">
          <a:blip r:embed="rId12">
            <a:alphaModFix/>
          </a:blip>
          <a:srcRect t="1538" b="-1538"/>
          <a:stretch/>
        </p:blipFill>
        <p:spPr>
          <a:xfrm>
            <a:off x="0" y="6126480"/>
            <a:ext cx="12192000" cy="742950"/>
          </a:xfrm>
          <a:prstGeom prst="rect">
            <a:avLst/>
          </a:prstGeom>
          <a:noFill/>
          <a:ln>
            <a:noFill/>
          </a:ln>
        </p:spPr>
      </p:pic>
      <p:sp>
        <p:nvSpPr>
          <p:cNvPr id="8" name="Google Shape;8;p10"/>
          <p:cNvSpPr txBox="1">
            <a:spLocks noGrp="1"/>
          </p:cNvSpPr>
          <p:nvPr>
            <p:ph type="title"/>
          </p:nvPr>
        </p:nvSpPr>
        <p:spPr>
          <a:xfrm>
            <a:off x="1451579" y="804519"/>
            <a:ext cx="9603275" cy="104923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3200"/>
              <a:buFont typeface="Gill Sans"/>
              <a:buNone/>
              <a:defRPr sz="3200" b="0" i="0" u="none" strike="noStrike" cap="none">
                <a:solidFill>
                  <a:schemeClr val="dk1"/>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 name="Google Shape;9;p10"/>
          <p:cNvSpPr txBox="1">
            <a:spLocks noGrp="1"/>
          </p:cNvSpPr>
          <p:nvPr>
            <p:ph type="body" idx="1"/>
          </p:nvPr>
        </p:nvSpPr>
        <p:spPr>
          <a:xfrm>
            <a:off x="1451579" y="2015732"/>
            <a:ext cx="9603275" cy="3450613"/>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20000"/>
              </a:lnSpc>
              <a:spcBef>
                <a:spcPts val="1000"/>
              </a:spcBef>
              <a:spcAft>
                <a:spcPts val="0"/>
              </a:spcAft>
              <a:buClr>
                <a:schemeClr val="accent1"/>
              </a:buClr>
              <a:buSzPts val="2000"/>
              <a:buFont typeface="Arial"/>
              <a:buChar char="•"/>
              <a:defRPr sz="2000" b="0" i="0" u="none" strike="noStrike" cap="none">
                <a:solidFill>
                  <a:schemeClr val="dk1"/>
                </a:solidFill>
                <a:latin typeface="Gill Sans"/>
                <a:ea typeface="Gill Sans"/>
                <a:cs typeface="Gill Sans"/>
                <a:sym typeface="Gill Sans"/>
              </a:defRPr>
            </a:lvl1pPr>
            <a:lvl2pPr marL="914400" marR="0" lvl="1" indent="-342900" algn="l" rtl="0">
              <a:lnSpc>
                <a:spcPct val="120000"/>
              </a:lnSpc>
              <a:spcBef>
                <a:spcPts val="500"/>
              </a:spcBef>
              <a:spcAft>
                <a:spcPts val="0"/>
              </a:spcAft>
              <a:buClr>
                <a:schemeClr val="accent1"/>
              </a:buClr>
              <a:buSzPts val="1800"/>
              <a:buFont typeface="Arial"/>
              <a:buChar char="•"/>
              <a:defRPr sz="1800" b="0" i="0" u="none" strike="noStrike" cap="none">
                <a:solidFill>
                  <a:schemeClr val="dk1"/>
                </a:solidFill>
                <a:latin typeface="Gill Sans"/>
                <a:ea typeface="Gill Sans"/>
                <a:cs typeface="Gill Sans"/>
                <a:sym typeface="Gill Sans"/>
              </a:defRPr>
            </a:lvl2pPr>
            <a:lvl3pPr marL="1371600" marR="0" lvl="2" indent="-330200" algn="l" rtl="0">
              <a:lnSpc>
                <a:spcPct val="120000"/>
              </a:lnSpc>
              <a:spcBef>
                <a:spcPts val="500"/>
              </a:spcBef>
              <a:spcAft>
                <a:spcPts val="0"/>
              </a:spcAft>
              <a:buClr>
                <a:schemeClr val="accent1"/>
              </a:buClr>
              <a:buSzPts val="1600"/>
              <a:buFont typeface="Arial"/>
              <a:buChar char="•"/>
              <a:defRPr sz="1600" b="0" i="0" u="none" strike="noStrike" cap="none">
                <a:solidFill>
                  <a:schemeClr val="dk1"/>
                </a:solidFill>
                <a:latin typeface="Gill Sans"/>
                <a:ea typeface="Gill Sans"/>
                <a:cs typeface="Gill Sans"/>
                <a:sym typeface="Gill Sans"/>
              </a:defRPr>
            </a:lvl3pPr>
            <a:lvl4pPr marL="1828800" marR="0" lvl="3" indent="-317500" algn="l" rtl="0">
              <a:lnSpc>
                <a:spcPct val="120000"/>
              </a:lnSpc>
              <a:spcBef>
                <a:spcPts val="500"/>
              </a:spcBef>
              <a:spcAft>
                <a:spcPts val="0"/>
              </a:spcAft>
              <a:buClr>
                <a:schemeClr val="accent1"/>
              </a:buClr>
              <a:buSzPts val="1400"/>
              <a:buFont typeface="Arial"/>
              <a:buChar char="•"/>
              <a:defRPr sz="1400" b="0" i="0" u="none" strike="noStrike" cap="none">
                <a:solidFill>
                  <a:schemeClr val="dk1"/>
                </a:solidFill>
                <a:latin typeface="Gill Sans"/>
                <a:ea typeface="Gill Sans"/>
                <a:cs typeface="Gill Sans"/>
                <a:sym typeface="Gill Sans"/>
              </a:defRPr>
            </a:lvl4pPr>
            <a:lvl5pPr marL="2286000" marR="0" lvl="4"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5pPr>
            <a:lvl6pPr marL="2743200" marR="0" lvl="5"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6pPr>
            <a:lvl7pPr marL="3200400" marR="0" lvl="6"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7pPr>
            <a:lvl8pPr marL="3657600" marR="0" lvl="7"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8pPr>
            <a:lvl9pPr marL="4114800" marR="0" lvl="8" indent="-304800" algn="l" rtl="0">
              <a:lnSpc>
                <a:spcPct val="120000"/>
              </a:lnSpc>
              <a:spcBef>
                <a:spcPts val="500"/>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9pPr>
          </a:lstStyle>
          <a:p>
            <a:endParaRPr/>
          </a:p>
        </p:txBody>
      </p:sp>
      <p:sp>
        <p:nvSpPr>
          <p:cNvPr id="10" name="Google Shape;10;p10"/>
          <p:cNvSpPr txBox="1">
            <a:spLocks noGrp="1"/>
          </p:cNvSpPr>
          <p:nvPr>
            <p:ph type="dt" idx="10"/>
          </p:nvPr>
        </p:nvSpPr>
        <p:spPr>
          <a:xfrm>
            <a:off x="7554138" y="330370"/>
            <a:ext cx="3500715" cy="309201"/>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rgbClr val="888888"/>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11" name="Google Shape;11;p10"/>
          <p:cNvSpPr txBox="1">
            <a:spLocks noGrp="1"/>
          </p:cNvSpPr>
          <p:nvPr>
            <p:ph type="ftr" idx="11"/>
          </p:nvPr>
        </p:nvSpPr>
        <p:spPr>
          <a:xfrm>
            <a:off x="1451579" y="329307"/>
            <a:ext cx="5938836" cy="309201"/>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rgbClr val="888888"/>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cxnSp>
        <p:nvCxnSpPr>
          <p:cNvPr id="12" name="Google Shape;12;p10"/>
          <p:cNvCxnSpPr/>
          <p:nvPr/>
        </p:nvCxnSpPr>
        <p:spPr>
          <a:xfrm>
            <a:off x="0" y="6128413"/>
            <a:ext cx="12192000" cy="0"/>
          </a:xfrm>
          <a:prstGeom prst="straightConnector1">
            <a:avLst/>
          </a:prstGeom>
          <a:noFill/>
          <a:ln w="12700" cap="flat" cmpd="sng">
            <a:solidFill>
              <a:srgbClr val="000001">
                <a:alpha val="20000"/>
              </a:srgbClr>
            </a:solidFill>
            <a:prstDash val="solid"/>
            <a:round/>
            <a:headEnd type="none" w="sm" len="sm"/>
            <a:tailEnd type="none" w="sm" len="sm"/>
          </a:ln>
        </p:spPr>
      </p:cxnSp>
      <p:pic>
        <p:nvPicPr>
          <p:cNvPr id="13" name="Google Shape;13;p10"/>
          <p:cNvPicPr preferRelativeResize="0"/>
          <p:nvPr/>
        </p:nvPicPr>
        <p:blipFill rotWithShape="1">
          <a:blip r:embed="rId13">
            <a:alphaModFix/>
          </a:blip>
          <a:srcRect/>
          <a:stretch/>
        </p:blipFill>
        <p:spPr>
          <a:xfrm>
            <a:off x="221056" y="92408"/>
            <a:ext cx="1066800" cy="1092200"/>
          </a:xfrm>
          <a:prstGeom prst="rect">
            <a:avLst/>
          </a:prstGeom>
          <a:noFill/>
          <a:ln>
            <a:noFill/>
          </a:ln>
        </p:spPr>
      </p:pic>
    </p:spTree>
    <p:extLst>
      <p:ext uri="{BB962C8B-B14F-4D97-AF65-F5344CB8AC3E}">
        <p14:creationId xmlns:p14="http://schemas.microsoft.com/office/powerpoint/2010/main" val="1563341811"/>
      </p:ext>
    </p:extLst>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r20.rs6.net/tn.jsp?f=0014vzRMhEE4ma04mrriVQZX1Ov3oIPwT4W8ENyU_uPA0i_LJGAMRlBOkwvvHATmAsnLdnuCX3MunFt4PHBtFWs6hZ_xC3dLP-l643Dto1J-LwAJGJT7xlsFNtEzn7Av353w53cxHcAoVCPjVH3w9pgWqUuWvwbKLju3_E_GB_mHBljOZdri7pNWFUcG5g7ul18SQSE7ynefIL-dcBN2dgs0HTwHVfgohq4&amp;c=B7QscFA80vq4tFH8VueJKD1gXz5_NVD7Nt2JZkgsG4mKc1YE3QVGSg==&amp;ch=wuBjGveGsR71vAkalq4oaXTzi8WDNVtkw5S-9oindP080I9RdbWSYA==" TargetMode="External"/><Relationship Id="rId7" Type="http://schemas.openxmlformats.org/officeDocument/2006/relationships/hyperlink" Target="https://r20.rs6.net/tn.jsp?f=0014vzRMhEE4ma04mrriVQZX1Ov3oIPwT4W8ENyU_uPA0i_LJGAMRlBOkwvvHATmAsn0nvRz4Cqf6BG01lvCgYBiDbXXv6c_Ai0_JSjkJ05oH7z187aTlpeXDNz8zC16wKG7HoFTcA2HWg8QjiUPTeU29bdsMbcS0kkd2kQmZtqybjhNS9qYLduKQ==&amp;c=B7QscFA80vq4tFH8VueJKD1gXz5_NVD7Nt2JZkgsG4mKc1YE3QVGSg==&amp;ch=wuBjGveGsR71vAkalq4oaXTzi8WDNVtkw5S-9oindP080I9RdbWSYA==" TargetMode="External"/><Relationship Id="rId2" Type="http://schemas.openxmlformats.org/officeDocument/2006/relationships/hyperlink" Target="https://r20.rs6.net/tn.jsp?f=0014vzRMhEE4ma04mrriVQZX1Ov3oIPwT4W8ENyU_uPA0i_LJGAMRlBOkwvvHATmAsnfaWm_x-5UO0Xddzl12NRLreli7j3QmVvJ_xBg1FqaTchW9PUTBC51M6Y71PvofVfo0EV0oej4rrwFT2nX_t_WcxCMtom_MfcvsVJOCS0Yy60wRY_gSQFvg==&amp;c=B7QscFA80vq4tFH8VueJKD1gXz5_NVD7Nt2JZkgsG4mKc1YE3QVGSg==&amp;ch=wuBjGveGsR71vAkalq4oaXTzi8WDNVtkw5S-9oindP080I9RdbWSYA==" TargetMode="External"/><Relationship Id="rId1" Type="http://schemas.openxmlformats.org/officeDocument/2006/relationships/slideLayout" Target="../slideLayouts/slideLayout2.xml"/><Relationship Id="rId6" Type="http://schemas.openxmlformats.org/officeDocument/2006/relationships/hyperlink" Target="https://r20.rs6.net/tn.jsp?f=0014vzRMhEE4ma04mrriVQZX1Ov3oIPwT4W8ENyU_uPA0i_LJGAMRlBOkwvvHATmAsnhWYfprWPboonJ-Kr_gHEIz3ir4KpJk4rJxBncXikdVzOxOT6sWtrFj7xjZ5zYgyk3zKhJ51oJm_ATEGMDDPvhl5NXbgdLcDAXsWTwhiCynctsot_Crap3w==&amp;c=B7QscFA80vq4tFH8VueJKD1gXz5_NVD7Nt2JZkgsG4mKc1YE3QVGSg==&amp;ch=wuBjGveGsR71vAkalq4oaXTzi8WDNVtkw5S-9oindP080I9RdbWSYA==" TargetMode="External"/><Relationship Id="rId5" Type="http://schemas.openxmlformats.org/officeDocument/2006/relationships/hyperlink" Target="https://r20.rs6.net/tn.jsp?f=0014vzRMhEE4ma04mrriVQZX1Ov3oIPwT4W8ENyU_uPA0i_LJGAMRlBOkwvvHATmAsnaiQRN4nNNXGHH3LGaATYHTNscIJDsSxWITu1gIUdSOa3DltM90663-7YBvzF88ZbidlRnu1hk_I_nA2PBkYachS70U-RnJxWyYkJj5Nl2PjhoveX1OFrYQ==&amp;c=B7QscFA80vq4tFH8VueJKD1gXz5_NVD7Nt2JZkgsG4mKc1YE3QVGSg==&amp;ch=wuBjGveGsR71vAkalq4oaXTzi8WDNVtkw5S-9oindP080I9RdbWSYA==" TargetMode="External"/><Relationship Id="rId4" Type="http://schemas.openxmlformats.org/officeDocument/2006/relationships/hyperlink" Target="https://r20.rs6.net/tn.jsp?f=0014vzRMhEE4ma04mrriVQZX1Ov3oIPwT4W8ENyU_uPA0i_LJGAMRlBOkwvvHATmAsnQortvWQnGHyPd7m_YFS2foViPJ2HOQ2YLtXmSQSEE5ilm_geJZ_g69_Sh3v7-OXHUPSV-GIJSxxjkN2ySGFCLGAnaWUgBFceBHqTMPhY9NK_z5Be_ZzY4h2rboF3kalzFwwjeLjRSCYThW11Y8k2k47WUdUPvvQy&amp;c=B7QscFA80vq4tFH8VueJKD1gXz5_NVD7Nt2JZkgsG4mKc1YE3QVGSg==&amp;ch=wuBjGveGsR71vAkalq4oaXTzi8WDNVtkw5S-9oindP080I9RdbWSYA=="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hyperlink" Target="https://educationdata.org/public-education-spending-statistics#florida"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floridapta.org/media/2019/08/F19-20.Florida_PTA_Action_Platform_Current_Position_Statement.pdf" TargetMode="External"/><Relationship Id="rId2" Type="http://schemas.openxmlformats.org/officeDocument/2006/relationships/hyperlink" Target="https://floridapta.org/our-mission/" TargetMode="External"/><Relationship Id="rId1" Type="http://schemas.openxmlformats.org/officeDocument/2006/relationships/slideLayout" Target="../slideLayouts/slideLayout2.xml"/><Relationship Id="rId5" Type="http://schemas.openxmlformats.org/officeDocument/2006/relationships/hyperlink" Target="https://www.pta.org/home/advocacy/ptas-positions/Individual-Position-Statements" TargetMode="External"/><Relationship Id="rId4" Type="http://schemas.openxmlformats.org/officeDocument/2006/relationships/hyperlink" Target="https://floridapta.org/resolutions/"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s://floridapta.org/policies/"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s://floridapta.org/policies/"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hillsboroughschools.org/cms/lib/FL50000635/Centricity/Domain/4/Schools%20by%20Region.pdf"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peak Pro" panose="020F0502020204030204"/>
              <a:ea typeface="+mn-ea"/>
              <a:cs typeface="+mn-cs"/>
            </a:endParaRPr>
          </a:p>
        </p:txBody>
      </p:sp>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6730000" y="639097"/>
            <a:ext cx="4813072" cy="3816524"/>
          </a:xfrm>
        </p:spPr>
        <p:txBody>
          <a:bodyPr>
            <a:normAutofit/>
          </a:bodyPr>
          <a:lstStyle/>
          <a:p>
            <a:r>
              <a:rPr lang="en-US" dirty="0"/>
              <a:t>Advocacy</a:t>
            </a: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6729999" y="4455620"/>
            <a:ext cx="4829101" cy="1989567"/>
          </a:xfrm>
        </p:spPr>
        <p:txBody>
          <a:bodyPr vert="horz" lIns="91440" tIns="45720" rIns="91440" bIns="45720" rtlCol="0" anchor="t">
            <a:normAutofit fontScale="92500" lnSpcReduction="10000"/>
          </a:bodyPr>
          <a:lstStyle/>
          <a:p>
            <a:pPr>
              <a:lnSpc>
                <a:spcPct val="100000"/>
              </a:lnSpc>
              <a:spcBef>
                <a:spcPts val="0"/>
              </a:spcBef>
              <a:spcAft>
                <a:spcPts val="0"/>
              </a:spcAft>
            </a:pPr>
            <a:r>
              <a:rPr lang="en-US" cap="none" dirty="0"/>
              <a:t>Ellen Lyons</a:t>
            </a:r>
          </a:p>
          <a:p>
            <a:pPr>
              <a:lnSpc>
                <a:spcPct val="100000"/>
              </a:lnSpc>
              <a:spcBef>
                <a:spcPts val="0"/>
              </a:spcBef>
              <a:spcAft>
                <a:spcPts val="0"/>
              </a:spcAft>
            </a:pPr>
            <a:r>
              <a:rPr lang="en-US" cap="none" dirty="0"/>
              <a:t>Vice President Of Advocacy</a:t>
            </a:r>
          </a:p>
          <a:p>
            <a:pPr>
              <a:lnSpc>
                <a:spcPct val="100000"/>
              </a:lnSpc>
              <a:spcBef>
                <a:spcPts val="0"/>
              </a:spcBef>
              <a:spcAft>
                <a:spcPts val="0"/>
              </a:spcAft>
            </a:pPr>
            <a:r>
              <a:rPr lang="en-US" cap="none" dirty="0"/>
              <a:t>Damaris Allen</a:t>
            </a:r>
          </a:p>
          <a:p>
            <a:pPr>
              <a:lnSpc>
                <a:spcPct val="100000"/>
              </a:lnSpc>
              <a:spcBef>
                <a:spcPts val="0"/>
              </a:spcBef>
              <a:spcAft>
                <a:spcPts val="0"/>
              </a:spcAft>
            </a:pPr>
            <a:r>
              <a:rPr lang="en-US" cap="none" dirty="0"/>
              <a:t>Family Engagement Chair</a:t>
            </a:r>
          </a:p>
          <a:p>
            <a:pPr>
              <a:lnSpc>
                <a:spcPct val="100000"/>
              </a:lnSpc>
              <a:spcBef>
                <a:spcPts val="0"/>
              </a:spcBef>
              <a:spcAft>
                <a:spcPts val="0"/>
              </a:spcAft>
            </a:pPr>
            <a:r>
              <a:rPr lang="en-US" cap="none" dirty="0"/>
              <a:t>Veronica McDonald</a:t>
            </a:r>
          </a:p>
          <a:p>
            <a:pPr>
              <a:lnSpc>
                <a:spcPct val="100000"/>
              </a:lnSpc>
              <a:spcBef>
                <a:spcPts val="0"/>
              </a:spcBef>
              <a:spcAft>
                <a:spcPts val="0"/>
              </a:spcAft>
            </a:pPr>
            <a:r>
              <a:rPr lang="en-US" cap="none" dirty="0"/>
              <a:t>Legislative Chair </a:t>
            </a:r>
          </a:p>
        </p:txBody>
      </p:sp>
      <p:cxnSp>
        <p:nvCxnSpPr>
          <p:cNvPr id="26" name="Straight Connector 25">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294754"/>
            <a:ext cx="43891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568A2041-80B8-EC91-2658-F5796A423BCB}"/>
              </a:ext>
            </a:extLst>
          </p:cNvPr>
          <p:cNvPicPr>
            <a:picLocks noChangeAspect="1"/>
          </p:cNvPicPr>
          <p:nvPr/>
        </p:nvPicPr>
        <p:blipFill>
          <a:blip r:embed="rId4"/>
          <a:stretch>
            <a:fillRect/>
          </a:stretch>
        </p:blipFill>
        <p:spPr>
          <a:xfrm>
            <a:off x="6464503" y="513186"/>
            <a:ext cx="5094597" cy="2481078"/>
          </a:xfrm>
          <a:prstGeom prst="rect">
            <a:avLst/>
          </a:prstGeom>
        </p:spPr>
      </p:pic>
      <p:pic>
        <p:nvPicPr>
          <p:cNvPr id="1026" name="Picture 2" descr="Resilience Method text with keywords isolated on white board background. Chart or mechanism concept. Resilience Method text with keywords isolated on white board background. Chart or mechanism concept. grit stock pictures, royalty-free photos &amp; images">
            <a:extLst>
              <a:ext uri="{FF2B5EF4-FFF2-40B4-BE49-F238E27FC236}">
                <a16:creationId xmlns:a16="http://schemas.microsoft.com/office/drawing/2014/main" id="{A7B4B6E3-27AF-8327-BA28-239CA73A96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656" y="1272836"/>
            <a:ext cx="58293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915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8F347-8F9E-BEF6-98EC-506FB9E6840B}"/>
              </a:ext>
            </a:extLst>
          </p:cNvPr>
          <p:cNvSpPr>
            <a:spLocks noGrp="1"/>
          </p:cNvSpPr>
          <p:nvPr>
            <p:ph type="title"/>
          </p:nvPr>
        </p:nvSpPr>
        <p:spPr/>
        <p:txBody>
          <a:bodyPr/>
          <a:lstStyle/>
          <a:p>
            <a:r>
              <a:rPr lang="en-US" dirty="0"/>
              <a:t>Topics for Advocacy</a:t>
            </a:r>
          </a:p>
        </p:txBody>
      </p:sp>
      <p:sp>
        <p:nvSpPr>
          <p:cNvPr id="3" name="Content Placeholder 2">
            <a:extLst>
              <a:ext uri="{FF2B5EF4-FFF2-40B4-BE49-F238E27FC236}">
                <a16:creationId xmlns:a16="http://schemas.microsoft.com/office/drawing/2014/main" id="{556C6D1B-5448-71FF-D1CB-68D3D451CC06}"/>
              </a:ext>
            </a:extLst>
          </p:cNvPr>
          <p:cNvSpPr>
            <a:spLocks noGrp="1"/>
          </p:cNvSpPr>
          <p:nvPr>
            <p:ph idx="1"/>
          </p:nvPr>
        </p:nvSpPr>
        <p:spPr/>
        <p:txBody>
          <a:bodyPr>
            <a:normAutofit fontScale="92500" lnSpcReduction="10000"/>
          </a:bodyPr>
          <a:lstStyle/>
          <a:p>
            <a:pPr>
              <a:lnSpc>
                <a:spcPct val="120000"/>
              </a:lnSpc>
              <a:spcBef>
                <a:spcPts val="0"/>
              </a:spcBef>
              <a:spcAft>
                <a:spcPts val="0"/>
              </a:spcAft>
            </a:pPr>
            <a:r>
              <a:rPr lang="en-US" b="1" dirty="0">
                <a:latin typeface="Calibri" panose="020F0502020204030204" pitchFamily="34" charset="0"/>
                <a:cs typeface="Calibri" panose="020F0502020204030204" pitchFamily="34" charset="0"/>
              </a:rPr>
              <a:t>Boundary change and School repurposing: ﻿Schools identified by the consultant as potential for</a:t>
            </a:r>
          </a:p>
          <a:p>
            <a:pPr>
              <a:lnSpc>
                <a:spcPct val="120000"/>
              </a:lnSpc>
              <a:spcBef>
                <a:spcPts val="0"/>
              </a:spcBef>
              <a:spcAft>
                <a:spcPts val="0"/>
              </a:spcAft>
            </a:pPr>
            <a:r>
              <a:rPr lang="en-US" b="1" dirty="0">
                <a:latin typeface="Calibri" panose="020F0502020204030204" pitchFamily="34" charset="0"/>
                <a:cs typeface="Calibri" panose="020F0502020204030204" pitchFamily="34" charset="0"/>
              </a:rPr>
              <a:t>partial or full repurposing: Adams Middle School Chamberlain High School Cleveland Elementary</a:t>
            </a:r>
          </a:p>
          <a:p>
            <a:pPr>
              <a:lnSpc>
                <a:spcPct val="120000"/>
              </a:lnSpc>
              <a:spcBef>
                <a:spcPts val="0"/>
              </a:spcBef>
              <a:spcAft>
                <a:spcPts val="0"/>
              </a:spcAft>
            </a:pPr>
            <a:r>
              <a:rPr lang="en-US" b="1" dirty="0">
                <a:latin typeface="Calibri" panose="020F0502020204030204" pitchFamily="34" charset="0"/>
                <a:cs typeface="Calibri" panose="020F0502020204030204" pitchFamily="34" charset="0"/>
              </a:rPr>
              <a:t>Greco Middle School Jennings Middle School Just Elementary School Kimbell Elementary School</a:t>
            </a:r>
          </a:p>
          <a:p>
            <a:pPr>
              <a:lnSpc>
                <a:spcPct val="120000"/>
              </a:lnSpc>
              <a:spcBef>
                <a:spcPts val="0"/>
              </a:spcBef>
              <a:spcAft>
                <a:spcPts val="0"/>
              </a:spcAft>
            </a:pPr>
            <a:r>
              <a:rPr lang="en-US" b="1" dirty="0">
                <a:latin typeface="Calibri" panose="020F0502020204030204" pitchFamily="34" charset="0"/>
                <a:cs typeface="Calibri" panose="020F0502020204030204" pitchFamily="34" charset="0"/>
              </a:rPr>
              <a:t>McLane Middle School Madison Middle School Morgan Woods Elementary School Smith Middle</a:t>
            </a:r>
          </a:p>
          <a:p>
            <a:pPr>
              <a:lnSpc>
                <a:spcPct val="120000"/>
              </a:lnSpc>
              <a:spcBef>
                <a:spcPts val="0"/>
              </a:spcBef>
              <a:spcAft>
                <a:spcPts val="0"/>
              </a:spcAft>
            </a:pPr>
            <a:r>
              <a:rPr lang="en-US" b="1" dirty="0">
                <a:latin typeface="Calibri" panose="020F0502020204030204" pitchFamily="34" charset="0"/>
                <a:cs typeface="Calibri" panose="020F0502020204030204" pitchFamily="34" charset="0"/>
              </a:rPr>
              <a:t>School</a:t>
            </a:r>
          </a:p>
          <a:p>
            <a:r>
              <a:rPr lang="en-US" b="1" dirty="0">
                <a:latin typeface="Calibri" panose="020F0502020204030204" pitchFamily="34" charset="0"/>
                <a:cs typeface="Calibri" panose="020F0502020204030204" pitchFamily="34" charset="0"/>
              </a:rPr>
              <a:t>Funding increases</a:t>
            </a:r>
          </a:p>
          <a:p>
            <a:r>
              <a:rPr lang="en-US" b="1" dirty="0">
                <a:latin typeface="Calibri" panose="020F0502020204030204" pitchFamily="34" charset="0"/>
                <a:cs typeface="Calibri" panose="020F0502020204030204" pitchFamily="34" charset="0"/>
              </a:rPr>
              <a:t>Safety</a:t>
            </a:r>
          </a:p>
          <a:p>
            <a:r>
              <a:rPr lang="en-US" b="1" dirty="0">
                <a:latin typeface="Calibri" panose="020F0502020204030204" pitchFamily="34" charset="0"/>
                <a:cs typeface="Calibri" panose="020F0502020204030204" pitchFamily="34" charset="0"/>
              </a:rPr>
              <a:t>Pending legislation</a:t>
            </a:r>
          </a:p>
          <a:p>
            <a:r>
              <a:rPr lang="en-US" b="1" dirty="0">
                <a:latin typeface="Calibri" panose="020F0502020204030204" pitchFamily="34" charset="0"/>
                <a:cs typeface="Calibri" panose="020F0502020204030204" pitchFamily="34" charset="0"/>
              </a:rPr>
              <a:t>Adjustment to equalize 1.5 capital mills</a:t>
            </a:r>
          </a:p>
        </p:txBody>
      </p:sp>
    </p:spTree>
    <p:extLst>
      <p:ext uri="{BB962C8B-B14F-4D97-AF65-F5344CB8AC3E}">
        <p14:creationId xmlns:p14="http://schemas.microsoft.com/office/powerpoint/2010/main" val="1265198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10FB2-89DC-3E78-FF48-0AB9D819D6C8}"/>
              </a:ext>
            </a:extLst>
          </p:cNvPr>
          <p:cNvSpPr>
            <a:spLocks noGrp="1"/>
          </p:cNvSpPr>
          <p:nvPr>
            <p:ph type="title"/>
          </p:nvPr>
        </p:nvSpPr>
        <p:spPr/>
        <p:txBody>
          <a:bodyPr/>
          <a:lstStyle/>
          <a:p>
            <a:r>
              <a:rPr lang="en-US" dirty="0"/>
              <a:t>Pending Legislation</a:t>
            </a:r>
          </a:p>
        </p:txBody>
      </p:sp>
      <p:sp>
        <p:nvSpPr>
          <p:cNvPr id="7" name="Content Placeholder 6">
            <a:extLst>
              <a:ext uri="{FF2B5EF4-FFF2-40B4-BE49-F238E27FC236}">
                <a16:creationId xmlns:a16="http://schemas.microsoft.com/office/drawing/2014/main" id="{55CF1863-100D-87CB-5373-BC3C1C4DA5B4}"/>
              </a:ext>
            </a:extLst>
          </p:cNvPr>
          <p:cNvSpPr>
            <a:spLocks noGrp="1"/>
          </p:cNvSpPr>
          <p:nvPr>
            <p:ph idx="1"/>
          </p:nvPr>
        </p:nvSpPr>
        <p:spPr/>
        <p:txBody>
          <a:bodyPr/>
          <a:lstStyle/>
          <a:p>
            <a:pPr algn="l"/>
            <a:r>
              <a:rPr lang="en-US" b="1" i="0" u="sng" dirty="0">
                <a:solidFill>
                  <a:srgbClr val="000000"/>
                </a:solidFill>
                <a:effectLst/>
                <a:latin typeface="Arial" panose="020B0604020202020204" pitchFamily="34" charset="0"/>
                <a:hlinkClick r:id="rId2"/>
              </a:rPr>
              <a:t>HB1 School Choice</a:t>
            </a:r>
            <a:r>
              <a:rPr lang="en-US" b="1" i="0" u="sng">
                <a:solidFill>
                  <a:srgbClr val="000000"/>
                </a:solidFill>
                <a:effectLst/>
                <a:latin typeface="Arial" panose="020B0604020202020204" pitchFamily="34" charset="0"/>
                <a:hlinkClick r:id="rId2"/>
              </a:rPr>
              <a:t>, Tuck</a:t>
            </a:r>
            <a:endParaRPr lang="en-US" b="1" i="0" u="sng" dirty="0">
              <a:solidFill>
                <a:srgbClr val="000000"/>
              </a:solidFill>
              <a:effectLst/>
              <a:latin typeface="Arial" panose="020B0604020202020204" pitchFamily="34" charset="0"/>
              <a:hlinkClick r:id=""/>
            </a:endParaRPr>
          </a:p>
          <a:p>
            <a:pPr algn="l"/>
            <a:r>
              <a:rPr lang="en-US" b="1" i="0" u="sng" dirty="0">
                <a:solidFill>
                  <a:srgbClr val="000000"/>
                </a:solidFill>
                <a:effectLst/>
                <a:latin typeface="Arial" panose="020B0604020202020204" pitchFamily="34" charset="0"/>
                <a:hlinkClick r:id=""/>
              </a:rPr>
              <a:t>SB52</a:t>
            </a:r>
            <a:r>
              <a:rPr lang="en-US" b="0" i="0" dirty="0">
                <a:solidFill>
                  <a:srgbClr val="000000"/>
                </a:solidFill>
                <a:effectLst/>
                <a:latin typeface="Arial" panose="020B0604020202020204" pitchFamily="34" charset="0"/>
              </a:rPr>
              <a:t> </a:t>
            </a:r>
            <a:r>
              <a:rPr lang="en-US" b="0" i="0" u="sng" dirty="0">
                <a:solidFill>
                  <a:srgbClr val="000000"/>
                </a:solidFill>
                <a:effectLst/>
                <a:latin typeface="Arial" panose="020B0604020202020204" pitchFamily="34" charset="0"/>
                <a:hlinkClick r:id="rId2"/>
              </a:rPr>
              <a:t>Required Instruction in Public School, Burgess</a:t>
            </a:r>
            <a:endParaRPr lang="en-US" b="0" i="0" dirty="0">
              <a:solidFill>
                <a:srgbClr val="000000"/>
              </a:solidFill>
              <a:effectLst/>
              <a:latin typeface="Arial" panose="020B0604020202020204" pitchFamily="34" charset="0"/>
            </a:endParaRPr>
          </a:p>
          <a:p>
            <a:pPr algn="l"/>
            <a:r>
              <a:rPr lang="en-US" b="1" i="0" u="sng" dirty="0">
                <a:solidFill>
                  <a:srgbClr val="000000"/>
                </a:solidFill>
                <a:effectLst/>
                <a:latin typeface="Arial" panose="020B0604020202020204" pitchFamily="34" charset="0"/>
                <a:hlinkClick r:id="rId3"/>
              </a:rPr>
              <a:t>HB19</a:t>
            </a:r>
            <a:r>
              <a:rPr lang="en-US" b="0" i="0" dirty="0">
                <a:solidFill>
                  <a:srgbClr val="000000"/>
                </a:solidFill>
                <a:effectLst/>
                <a:latin typeface="Arial" panose="020B0604020202020204" pitchFamily="34" charset="0"/>
              </a:rPr>
              <a:t> </a:t>
            </a:r>
            <a:r>
              <a:rPr lang="en-US" b="0" i="0" u="sng" dirty="0">
                <a:solidFill>
                  <a:srgbClr val="000000"/>
                </a:solidFill>
                <a:effectLst/>
                <a:latin typeface="Arial" panose="020B0604020202020204" pitchFamily="34" charset="0"/>
                <a:hlinkClick r:id="rId3"/>
              </a:rPr>
              <a:t>Individual Education Plan, Tant</a:t>
            </a:r>
            <a:endParaRPr lang="en-US" b="0" i="0" dirty="0">
              <a:solidFill>
                <a:srgbClr val="000000"/>
              </a:solidFill>
              <a:effectLst/>
              <a:latin typeface="Arial" panose="020B0604020202020204" pitchFamily="34" charset="0"/>
            </a:endParaRPr>
          </a:p>
          <a:p>
            <a:pPr algn="l"/>
            <a:r>
              <a:rPr lang="en-US" b="1" i="0" u="sng" dirty="0">
                <a:solidFill>
                  <a:srgbClr val="000000"/>
                </a:solidFill>
                <a:effectLst/>
                <a:latin typeface="Arial" panose="020B0604020202020204" pitchFamily="34" charset="0"/>
                <a:hlinkClick r:id="rId4"/>
              </a:rPr>
              <a:t>HJR31</a:t>
            </a:r>
            <a:r>
              <a:rPr lang="en-US" b="0" i="0" dirty="0">
                <a:solidFill>
                  <a:srgbClr val="000000"/>
                </a:solidFill>
                <a:effectLst/>
                <a:latin typeface="Arial" panose="020B0604020202020204" pitchFamily="34" charset="0"/>
              </a:rPr>
              <a:t> </a:t>
            </a:r>
            <a:r>
              <a:rPr lang="en-US" b="0" i="0" u="sng" dirty="0">
                <a:solidFill>
                  <a:srgbClr val="000000"/>
                </a:solidFill>
                <a:effectLst/>
                <a:latin typeface="Arial" panose="020B0604020202020204" pitchFamily="34" charset="0"/>
                <a:hlinkClick r:id="rId4"/>
              </a:rPr>
              <a:t>Partisan School Board Elections, Roach</a:t>
            </a:r>
            <a:endParaRPr lang="en-US" b="0" i="0" dirty="0">
              <a:solidFill>
                <a:srgbClr val="000000"/>
              </a:solidFill>
              <a:effectLst/>
              <a:latin typeface="Arial" panose="020B0604020202020204" pitchFamily="34" charset="0"/>
            </a:endParaRPr>
          </a:p>
          <a:p>
            <a:pPr algn="l"/>
            <a:r>
              <a:rPr lang="en-US" b="1" i="0" u="sng" dirty="0">
                <a:solidFill>
                  <a:srgbClr val="000000"/>
                </a:solidFill>
                <a:effectLst/>
                <a:latin typeface="Arial" panose="020B0604020202020204" pitchFamily="34" charset="0"/>
                <a:hlinkClick r:id="rId5"/>
              </a:rPr>
              <a:t>HB51</a:t>
            </a:r>
            <a:r>
              <a:rPr lang="en-US" b="0" i="0" dirty="0">
                <a:solidFill>
                  <a:srgbClr val="000000"/>
                </a:solidFill>
                <a:effectLst/>
                <a:latin typeface="Arial" panose="020B0604020202020204" pitchFamily="34" charset="0"/>
              </a:rPr>
              <a:t> </a:t>
            </a:r>
            <a:r>
              <a:rPr lang="en-US" b="0" i="0" u="sng" dirty="0">
                <a:solidFill>
                  <a:srgbClr val="000000"/>
                </a:solidFill>
                <a:effectLst/>
                <a:latin typeface="Arial" panose="020B0604020202020204" pitchFamily="34" charset="0"/>
                <a:hlinkClick r:id="rId5"/>
              </a:rPr>
              <a:t>Prohibited Discrimination Based on Hairstyle in the Education System, Driskell</a:t>
            </a:r>
            <a:endParaRPr lang="en-US" b="0" i="0" dirty="0">
              <a:solidFill>
                <a:srgbClr val="000000"/>
              </a:solidFill>
              <a:effectLst/>
              <a:latin typeface="Arial" panose="020B0604020202020204" pitchFamily="34" charset="0"/>
            </a:endParaRPr>
          </a:p>
          <a:p>
            <a:pPr algn="l"/>
            <a:r>
              <a:rPr lang="en-US" b="1" i="0" u="sng" dirty="0">
                <a:solidFill>
                  <a:srgbClr val="000000"/>
                </a:solidFill>
                <a:effectLst/>
                <a:latin typeface="Arial" panose="020B0604020202020204" pitchFamily="34" charset="0"/>
                <a:hlinkClick r:id="rId6"/>
              </a:rPr>
              <a:t>HB107</a:t>
            </a:r>
            <a:r>
              <a:rPr lang="en-US" b="0" i="0" dirty="0">
                <a:solidFill>
                  <a:srgbClr val="000000"/>
                </a:solidFill>
                <a:effectLst/>
                <a:latin typeface="Arial" panose="020B0604020202020204" pitchFamily="34" charset="0"/>
              </a:rPr>
              <a:t> </a:t>
            </a:r>
            <a:r>
              <a:rPr lang="en-US" b="0" i="0" u="sng" dirty="0">
                <a:solidFill>
                  <a:srgbClr val="000000"/>
                </a:solidFill>
                <a:effectLst/>
                <a:latin typeface="Arial" panose="020B0604020202020204" pitchFamily="34" charset="0"/>
                <a:hlinkClick r:id="rId6"/>
              </a:rPr>
              <a:t>Summer Youth Service Learning, Edmonds</a:t>
            </a:r>
            <a:endParaRPr lang="en-US" b="0" i="0" dirty="0">
              <a:solidFill>
                <a:srgbClr val="000000"/>
              </a:solidFill>
              <a:effectLst/>
              <a:latin typeface="Arial" panose="020B0604020202020204" pitchFamily="34" charset="0"/>
            </a:endParaRPr>
          </a:p>
          <a:p>
            <a:pPr algn="l"/>
            <a:r>
              <a:rPr lang="en-US" b="1" i="0" u="sng" dirty="0">
                <a:solidFill>
                  <a:srgbClr val="000000"/>
                </a:solidFill>
                <a:effectLst/>
                <a:latin typeface="Arial" panose="020B0604020202020204" pitchFamily="34" charset="0"/>
                <a:hlinkClick r:id="rId7"/>
              </a:rPr>
              <a:t>SJR94</a:t>
            </a:r>
            <a:r>
              <a:rPr lang="en-US" b="0" i="0" dirty="0">
                <a:solidFill>
                  <a:srgbClr val="000000"/>
                </a:solidFill>
                <a:effectLst/>
                <a:latin typeface="Arial" panose="020B0604020202020204" pitchFamily="34" charset="0"/>
              </a:rPr>
              <a:t> </a:t>
            </a:r>
            <a:r>
              <a:rPr lang="en-US" b="0" i="0" u="sng" dirty="0">
                <a:solidFill>
                  <a:srgbClr val="000000"/>
                </a:solidFill>
                <a:effectLst/>
                <a:latin typeface="Arial" panose="020B0604020202020204" pitchFamily="34" charset="0"/>
                <a:hlinkClick r:id="rId7"/>
              </a:rPr>
              <a:t>Partisan School Board Elections, </a:t>
            </a:r>
            <a:r>
              <a:rPr lang="en-US" b="0" i="0" u="sng" dirty="0" err="1">
                <a:solidFill>
                  <a:srgbClr val="000000"/>
                </a:solidFill>
                <a:effectLst/>
                <a:latin typeface="Arial" panose="020B0604020202020204" pitchFamily="34" charset="0"/>
                <a:hlinkClick r:id="rId7"/>
              </a:rPr>
              <a:t>Gruters</a:t>
            </a:r>
            <a:endParaRPr lang="en-US" b="0" i="0" dirty="0">
              <a:solidFill>
                <a:srgbClr val="000000"/>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1213632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5D0B9-1BF3-DCB1-FA69-A54EDF718E6F}"/>
              </a:ext>
            </a:extLst>
          </p:cNvPr>
          <p:cNvSpPr>
            <a:spLocks noGrp="1"/>
          </p:cNvSpPr>
          <p:nvPr>
            <p:ph type="title"/>
          </p:nvPr>
        </p:nvSpPr>
        <p:spPr/>
        <p:txBody>
          <a:bodyPr>
            <a:normAutofit/>
          </a:bodyPr>
          <a:lstStyle/>
          <a:p>
            <a:r>
              <a:rPr lang="en-US" sz="5400" dirty="0">
                <a:solidFill>
                  <a:srgbClr val="0070C0"/>
                </a:solidFill>
                <a:latin typeface="Arial Nova" panose="020B0504020202020204" pitchFamily="34" charset="0"/>
              </a:rPr>
              <a:t>How to build a platform</a:t>
            </a:r>
          </a:p>
        </p:txBody>
      </p:sp>
      <p:sp>
        <p:nvSpPr>
          <p:cNvPr id="3" name="Content Placeholder 2">
            <a:extLst>
              <a:ext uri="{FF2B5EF4-FFF2-40B4-BE49-F238E27FC236}">
                <a16:creationId xmlns:a16="http://schemas.microsoft.com/office/drawing/2014/main" id="{2F83CFF2-8F67-2102-6D30-CC88EF08C65C}"/>
              </a:ext>
            </a:extLst>
          </p:cNvPr>
          <p:cNvSpPr>
            <a:spLocks noGrp="1"/>
          </p:cNvSpPr>
          <p:nvPr>
            <p:ph idx="1"/>
          </p:nvPr>
        </p:nvSpPr>
        <p:spPr/>
        <p:txBody>
          <a:bodyPr>
            <a:normAutofit/>
          </a:bodyPr>
          <a:lstStyle/>
          <a:p>
            <a:r>
              <a:rPr lang="en-US" dirty="0">
                <a:latin typeface="Arial Nova" panose="020B0504020202020204" pitchFamily="34" charset="0"/>
              </a:rPr>
              <a:t>Determine what is important to your local unit</a:t>
            </a:r>
          </a:p>
          <a:p>
            <a:r>
              <a:rPr lang="en-US" dirty="0">
                <a:latin typeface="Arial Nova" panose="020B0504020202020204" pitchFamily="34" charset="0"/>
              </a:rPr>
              <a:t>Research if a PTA resolution already exists</a:t>
            </a:r>
          </a:p>
          <a:p>
            <a:r>
              <a:rPr lang="en-US" dirty="0">
                <a:latin typeface="Arial Nova" panose="020B0504020202020204" pitchFamily="34" charset="0"/>
              </a:rPr>
              <a:t>If one does not exist, consider looking at multiple resolutions together to see if your project falls within the parameters of multiple resolutions</a:t>
            </a:r>
          </a:p>
          <a:p>
            <a:r>
              <a:rPr lang="en-US" dirty="0">
                <a:latin typeface="Arial Nova" panose="020B0504020202020204" pitchFamily="34" charset="0"/>
              </a:rPr>
              <a:t>Write the resolution/position</a:t>
            </a:r>
          </a:p>
          <a:p>
            <a:r>
              <a:rPr lang="en-US" dirty="0">
                <a:latin typeface="Arial Nova" panose="020B0504020202020204" pitchFamily="34" charset="0"/>
              </a:rPr>
              <a:t>If no clear basis for advocacy campaign exists in National or Florida PTA resolutions/positions have board vote on it </a:t>
            </a:r>
          </a:p>
          <a:p>
            <a:r>
              <a:rPr lang="en-US" dirty="0">
                <a:latin typeface="Arial Nova" panose="020B0504020202020204" pitchFamily="34" charset="0"/>
              </a:rPr>
              <a:t>Build a campaign to get what you want </a:t>
            </a:r>
          </a:p>
          <a:p>
            <a:endParaRPr lang="en-US" dirty="0"/>
          </a:p>
        </p:txBody>
      </p:sp>
    </p:spTree>
    <p:extLst>
      <p:ext uri="{BB962C8B-B14F-4D97-AF65-F5344CB8AC3E}">
        <p14:creationId xmlns:p14="http://schemas.microsoft.com/office/powerpoint/2010/main" val="2655504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8E3661A-E972-4020-8BD8-75D01D5C23B5}"/>
              </a:ext>
            </a:extLst>
          </p:cNvPr>
          <p:cNvSpPr>
            <a:spLocks noGrp="1"/>
          </p:cNvSpPr>
          <p:nvPr>
            <p:ph type="title"/>
          </p:nvPr>
        </p:nvSpPr>
        <p:spPr>
          <a:xfrm>
            <a:off x="492370" y="516835"/>
            <a:ext cx="3084844" cy="5772840"/>
          </a:xfrm>
        </p:spPr>
        <p:txBody>
          <a:bodyPr anchor="ctr">
            <a:normAutofit/>
          </a:bodyPr>
          <a:lstStyle/>
          <a:p>
            <a:r>
              <a:rPr lang="en-US" sz="3600">
                <a:solidFill>
                  <a:schemeClr val="bg1"/>
                </a:solidFill>
              </a:rPr>
              <a:t>How to Build Coalitions</a:t>
            </a:r>
          </a:p>
        </p:txBody>
      </p:sp>
      <p:graphicFrame>
        <p:nvGraphicFramePr>
          <p:cNvPr id="17" name="Content Placeholder 2">
            <a:extLst>
              <a:ext uri="{FF2B5EF4-FFF2-40B4-BE49-F238E27FC236}">
                <a16:creationId xmlns:a16="http://schemas.microsoft.com/office/drawing/2014/main" id="{118E7E59-0F50-2A77-96B3-8DAB57FFB35A}"/>
              </a:ext>
            </a:extLst>
          </p:cNvPr>
          <p:cNvGraphicFramePr>
            <a:graphicFrameLocks noGrp="1"/>
          </p:cNvGraphicFramePr>
          <p:nvPr>
            <p:ph idx="1"/>
            <p:extLst>
              <p:ext uri="{D42A27DB-BD31-4B8C-83A1-F6EECF244321}">
                <p14:modId xmlns:p14="http://schemas.microsoft.com/office/powerpoint/2010/main" val="1039412282"/>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41383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82964-1EEC-AE0D-206F-4EA28F96AD46}"/>
              </a:ext>
            </a:extLst>
          </p:cNvPr>
          <p:cNvSpPr>
            <a:spLocks noGrp="1"/>
          </p:cNvSpPr>
          <p:nvPr>
            <p:ph type="title"/>
          </p:nvPr>
        </p:nvSpPr>
        <p:spPr>
          <a:xfrm>
            <a:off x="755780" y="286603"/>
            <a:ext cx="10739534" cy="1450757"/>
          </a:xfrm>
        </p:spPr>
        <p:txBody>
          <a:bodyPr/>
          <a:lstStyle/>
          <a:p>
            <a:r>
              <a:rPr lang="en-US" dirty="0">
                <a:solidFill>
                  <a:srgbClr val="0070C0"/>
                </a:solidFill>
                <a:latin typeface="Arial Nova" panose="020B0504020202020204" pitchFamily="34" charset="0"/>
              </a:rPr>
              <a:t>Successes</a:t>
            </a:r>
            <a:r>
              <a:rPr lang="en-US" dirty="0">
                <a:solidFill>
                  <a:srgbClr val="0070C0"/>
                </a:solidFill>
              </a:rPr>
              <a:t> </a:t>
            </a:r>
            <a:r>
              <a:rPr lang="en-US" dirty="0">
                <a:solidFill>
                  <a:srgbClr val="0070C0"/>
                </a:solidFill>
                <a:latin typeface="Arial Nova" panose="020B0504020202020204" pitchFamily="34" charset="0"/>
              </a:rPr>
              <a:t>at County, State </a:t>
            </a:r>
            <a:br>
              <a:rPr lang="en-US" dirty="0">
                <a:solidFill>
                  <a:srgbClr val="0070C0"/>
                </a:solidFill>
                <a:latin typeface="Arial Nova" panose="020B0504020202020204" pitchFamily="34" charset="0"/>
              </a:rPr>
            </a:br>
            <a:r>
              <a:rPr lang="en-US" dirty="0">
                <a:solidFill>
                  <a:srgbClr val="0070C0"/>
                </a:solidFill>
                <a:latin typeface="Arial Nova" panose="020B0504020202020204" pitchFamily="34" charset="0"/>
              </a:rPr>
              <a:t>and Federal Level</a:t>
            </a:r>
          </a:p>
        </p:txBody>
      </p:sp>
      <p:sp>
        <p:nvSpPr>
          <p:cNvPr id="3" name="Content Placeholder 2">
            <a:extLst>
              <a:ext uri="{FF2B5EF4-FFF2-40B4-BE49-F238E27FC236}">
                <a16:creationId xmlns:a16="http://schemas.microsoft.com/office/drawing/2014/main" id="{237EDE0E-9545-577E-573E-D9392BE3674C}"/>
              </a:ext>
            </a:extLst>
          </p:cNvPr>
          <p:cNvSpPr>
            <a:spLocks noGrp="1"/>
          </p:cNvSpPr>
          <p:nvPr>
            <p:ph idx="1"/>
          </p:nvPr>
        </p:nvSpPr>
        <p:spPr/>
        <p:txBody>
          <a:bodyPr/>
          <a:lstStyle/>
          <a:p>
            <a:r>
              <a:rPr lang="en-US" dirty="0">
                <a:latin typeface="Arial Nova" panose="020B0504020202020204" pitchFamily="34" charset="0"/>
              </a:rPr>
              <a:t>Campaign to release ESSER  (Covid relief) dollars from FLDOE in 2021</a:t>
            </a:r>
          </a:p>
          <a:p>
            <a:r>
              <a:rPr lang="en-US" dirty="0">
                <a:latin typeface="Arial Nova" panose="020B0504020202020204" pitchFamily="34" charset="0"/>
              </a:rPr>
              <a:t>Campaign to reduce number of college and career counselors laid off by district</a:t>
            </a:r>
          </a:p>
          <a:p>
            <a:r>
              <a:rPr lang="en-US" dirty="0">
                <a:latin typeface="Arial Nova" panose="020B0504020202020204" pitchFamily="34" charset="0"/>
              </a:rPr>
              <a:t>Campaign to postpone application of new concordant score rule by FLDOE</a:t>
            </a:r>
          </a:p>
          <a:p>
            <a:r>
              <a:rPr lang="en-US" dirty="0">
                <a:latin typeface="Arial Nova" panose="020B0504020202020204" pitchFamily="34" charset="0"/>
              </a:rPr>
              <a:t>Increased Impact Fee Funding from Hillsborough County, for money to build new schools</a:t>
            </a:r>
          </a:p>
          <a:p>
            <a:r>
              <a:rPr lang="en-US" dirty="0">
                <a:latin typeface="Arial Nova" panose="020B0504020202020204" pitchFamily="34" charset="0"/>
              </a:rPr>
              <a:t>Campaign to demand district complete bargaining for salaries with HCTA in 2022</a:t>
            </a:r>
          </a:p>
          <a:p>
            <a:endParaRPr lang="en-US" dirty="0"/>
          </a:p>
          <a:p>
            <a:endParaRPr lang="en-US" dirty="0"/>
          </a:p>
          <a:p>
            <a:endParaRPr lang="en-US" dirty="0"/>
          </a:p>
        </p:txBody>
      </p:sp>
      <p:pic>
        <p:nvPicPr>
          <p:cNvPr id="4" name="Picture 3">
            <a:extLst>
              <a:ext uri="{FF2B5EF4-FFF2-40B4-BE49-F238E27FC236}">
                <a16:creationId xmlns:a16="http://schemas.microsoft.com/office/drawing/2014/main" id="{17DF981D-54EC-F55E-4D0B-D86CE1B40CAD}"/>
              </a:ext>
            </a:extLst>
          </p:cNvPr>
          <p:cNvPicPr>
            <a:picLocks noChangeAspect="1"/>
          </p:cNvPicPr>
          <p:nvPr/>
        </p:nvPicPr>
        <p:blipFill>
          <a:blip r:embed="rId2"/>
          <a:stretch>
            <a:fillRect/>
          </a:stretch>
        </p:blipFill>
        <p:spPr>
          <a:xfrm>
            <a:off x="4030825" y="4630208"/>
            <a:ext cx="3691855" cy="2086701"/>
          </a:xfrm>
          <a:prstGeom prst="rect">
            <a:avLst/>
          </a:prstGeom>
        </p:spPr>
      </p:pic>
      <p:pic>
        <p:nvPicPr>
          <p:cNvPr id="5" name="Picture 2" descr="ESSER - Perkiomen Valley School District">
            <a:extLst>
              <a:ext uri="{FF2B5EF4-FFF2-40B4-BE49-F238E27FC236}">
                <a16:creationId xmlns:a16="http://schemas.microsoft.com/office/drawing/2014/main" id="{84DF3793-733A-04F4-0CFD-22EE5258A5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4707" y="4630208"/>
            <a:ext cx="2857500" cy="16097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No photo description available.">
            <a:extLst>
              <a:ext uri="{FF2B5EF4-FFF2-40B4-BE49-F238E27FC236}">
                <a16:creationId xmlns:a16="http://schemas.microsoft.com/office/drawing/2014/main" id="{FBE8B5C1-7344-7217-7DCF-9471FF5977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8522" y="116932"/>
            <a:ext cx="2349905" cy="2349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176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874BE-D5A0-D723-4429-0EA2DF7DE90B}"/>
              </a:ext>
            </a:extLst>
          </p:cNvPr>
          <p:cNvSpPr>
            <a:spLocks noGrp="1"/>
          </p:cNvSpPr>
          <p:nvPr>
            <p:ph type="title"/>
          </p:nvPr>
        </p:nvSpPr>
        <p:spPr/>
        <p:txBody>
          <a:bodyPr>
            <a:normAutofit fontScale="90000"/>
          </a:bodyPr>
          <a:lstStyle/>
          <a:p>
            <a:r>
              <a:rPr lang="en-US" dirty="0">
                <a:solidFill>
                  <a:srgbClr val="0070C0"/>
                </a:solidFill>
                <a:latin typeface="Arial Nova" panose="020B0504020202020204" pitchFamily="34" charset="0"/>
              </a:rPr>
              <a:t>Top Priority:  Education Funding Advocacy in Florida/Hillsborough County </a:t>
            </a:r>
          </a:p>
        </p:txBody>
      </p:sp>
      <p:sp>
        <p:nvSpPr>
          <p:cNvPr id="3" name="Content Placeholder 2">
            <a:extLst>
              <a:ext uri="{FF2B5EF4-FFF2-40B4-BE49-F238E27FC236}">
                <a16:creationId xmlns:a16="http://schemas.microsoft.com/office/drawing/2014/main" id="{AD58589F-414C-F8C4-9E77-13E466A1583A}"/>
              </a:ext>
            </a:extLst>
          </p:cNvPr>
          <p:cNvSpPr>
            <a:spLocks noGrp="1"/>
          </p:cNvSpPr>
          <p:nvPr>
            <p:ph idx="1"/>
          </p:nvPr>
        </p:nvSpPr>
        <p:spPr>
          <a:xfrm>
            <a:off x="1097280" y="2108201"/>
            <a:ext cx="10058400" cy="4070657"/>
          </a:xfrm>
        </p:spPr>
        <p:txBody>
          <a:bodyPr>
            <a:normAutofit/>
          </a:bodyPr>
          <a:lstStyle/>
          <a:p>
            <a:r>
              <a:rPr lang="en-US" dirty="0">
                <a:latin typeface="Arial Nova" panose="020B0504020202020204" pitchFamily="34" charset="0"/>
              </a:rPr>
              <a:t>Florida Education Finance Program (“FEFP”) pays Base Student Allocation (BSA) of $4,587.40 plus categorical and required local effort of $3,629.34  for a total of $8,216.74 per full time equivalent (“FTE”) student.  Additionally, Florida students receive about $1,243 from the federal government. </a:t>
            </a:r>
          </a:p>
          <a:p>
            <a:r>
              <a:rPr lang="en-US" dirty="0">
                <a:latin typeface="Arial Nova" panose="020B0504020202020204" pitchFamily="34" charset="0"/>
              </a:rPr>
              <a:t>Current problems:</a:t>
            </a:r>
          </a:p>
          <a:p>
            <a:pPr lvl="1"/>
            <a:r>
              <a:rPr lang="en-US" dirty="0">
                <a:latin typeface="Arial Nova" panose="020B0504020202020204" pitchFamily="34" charset="0"/>
              </a:rPr>
              <a:t>Underfunding from legislature</a:t>
            </a:r>
          </a:p>
          <a:p>
            <a:pPr lvl="1"/>
            <a:r>
              <a:rPr lang="en-US" dirty="0">
                <a:latin typeface="Arial Nova" panose="020B0504020202020204" pitchFamily="34" charset="0"/>
              </a:rPr>
              <a:t>48</a:t>
            </a:r>
            <a:r>
              <a:rPr lang="en-US" baseline="30000" dirty="0">
                <a:latin typeface="Arial Nova" panose="020B0504020202020204" pitchFamily="34" charset="0"/>
              </a:rPr>
              <a:t>th</a:t>
            </a:r>
            <a:r>
              <a:rPr lang="en-US" dirty="0">
                <a:latin typeface="Arial Nova" panose="020B0504020202020204" pitchFamily="34" charset="0"/>
              </a:rPr>
              <a:t> in teacher pay</a:t>
            </a:r>
          </a:p>
          <a:p>
            <a:pPr lvl="1"/>
            <a:r>
              <a:rPr lang="en-US" dirty="0">
                <a:latin typeface="Arial Nova" panose="020B0504020202020204" pitchFamily="34" charset="0"/>
              </a:rPr>
              <a:t>Hillsborough salary compression</a:t>
            </a:r>
          </a:p>
          <a:p>
            <a:pPr lvl="1"/>
            <a:r>
              <a:rPr lang="en-US" dirty="0">
                <a:latin typeface="Arial Nova" panose="020B0504020202020204" pitchFamily="34" charset="0"/>
              </a:rPr>
              <a:t>1.5 capital mill inequality </a:t>
            </a:r>
          </a:p>
          <a:p>
            <a:pPr lvl="1"/>
            <a:r>
              <a:rPr lang="en-US" dirty="0">
                <a:latin typeface="Arial Nova" panose="020B0504020202020204" pitchFamily="34" charset="0"/>
              </a:rPr>
              <a:t>Class size historically and current statute defining core curricula </a:t>
            </a:r>
          </a:p>
          <a:p>
            <a:pPr lvl="1"/>
            <a:r>
              <a:rPr lang="en-US" dirty="0">
                <a:latin typeface="Arial Nova" panose="020B0504020202020204" pitchFamily="34" charset="0"/>
              </a:rPr>
              <a:t>Extensive statutorily mandated testing </a:t>
            </a:r>
          </a:p>
        </p:txBody>
      </p:sp>
    </p:spTree>
    <p:extLst>
      <p:ext uri="{BB962C8B-B14F-4D97-AF65-F5344CB8AC3E}">
        <p14:creationId xmlns:p14="http://schemas.microsoft.com/office/powerpoint/2010/main" val="601877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2D35064-CB39-E1D5-0423-F9E56D6703A3}"/>
              </a:ext>
            </a:extLst>
          </p:cNvPr>
          <p:cNvGraphicFramePr>
            <a:graphicFrameLocks noGrp="1"/>
          </p:cNvGraphicFramePr>
          <p:nvPr>
            <p:extLst>
              <p:ext uri="{D42A27DB-BD31-4B8C-83A1-F6EECF244321}">
                <p14:modId xmlns:p14="http://schemas.microsoft.com/office/powerpoint/2010/main" val="3006010735"/>
              </p:ext>
            </p:extLst>
          </p:nvPr>
        </p:nvGraphicFramePr>
        <p:xfrm>
          <a:off x="3608659" y="1805463"/>
          <a:ext cx="4974681" cy="3247073"/>
        </p:xfrm>
        <a:graphic>
          <a:graphicData uri="http://schemas.openxmlformats.org/drawingml/2006/table">
            <a:tbl>
              <a:tblPr firstRow="1" firstCol="1" bandRow="1">
                <a:tableStyleId>{5C22544A-7EE6-4342-B048-85BDC9FD1C3A}</a:tableStyleId>
              </a:tblPr>
              <a:tblGrid>
                <a:gridCol w="4974681">
                  <a:extLst>
                    <a:ext uri="{9D8B030D-6E8A-4147-A177-3AD203B41FA5}">
                      <a16:colId xmlns:a16="http://schemas.microsoft.com/office/drawing/2014/main" val="1711576242"/>
                    </a:ext>
                  </a:extLst>
                </a:gridCol>
              </a:tblGrid>
              <a:tr h="1422400">
                <a:tc>
                  <a:txBody>
                    <a:bodyPr/>
                    <a:lstStyle/>
                    <a:p>
                      <a:pPr marL="0" marR="0">
                        <a:lnSpc>
                          <a:spcPct val="107000"/>
                        </a:lnSpc>
                        <a:spcBef>
                          <a:spcPts val="0"/>
                        </a:spcBef>
                        <a:spcAft>
                          <a:spcPts val="0"/>
                        </a:spcAft>
                      </a:pPr>
                      <a:r>
                        <a:rPr lang="en-US" sz="2000" dirty="0">
                          <a:solidFill>
                            <a:schemeClr val="tx1"/>
                          </a:solidFill>
                          <a:effectLst/>
                        </a:rPr>
                        <a:t>Base Student Allocation, $4,587.40 – 55.8%</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00B050"/>
                    </a:solidFill>
                  </a:tcPr>
                </a:tc>
                <a:extLst>
                  <a:ext uri="{0D108BD9-81ED-4DB2-BD59-A6C34878D82A}">
                    <a16:rowId xmlns:a16="http://schemas.microsoft.com/office/drawing/2014/main" val="3374048179"/>
                  </a:ext>
                </a:extLst>
              </a:tr>
              <a:tr h="850900">
                <a:tc>
                  <a:txBody>
                    <a:bodyPr/>
                    <a:lstStyle/>
                    <a:p>
                      <a:pPr marL="0" marR="0">
                        <a:lnSpc>
                          <a:spcPct val="107000"/>
                        </a:lnSpc>
                        <a:spcBef>
                          <a:spcPts val="0"/>
                        </a:spcBef>
                        <a:spcAft>
                          <a:spcPts val="0"/>
                        </a:spcAft>
                      </a:pPr>
                      <a:r>
                        <a:rPr lang="en-US" sz="2000" dirty="0">
                          <a:solidFill>
                            <a:schemeClr val="tx1"/>
                          </a:solidFill>
                          <a:effectLst/>
                        </a:rPr>
                        <a:t>Required Local Effort Property Taxes but turned into categorical, $2,506.11 – 30.5%</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val="2046172125"/>
                  </a:ext>
                </a:extLst>
              </a:tr>
              <a:tr h="336550">
                <a:tc>
                  <a:txBody>
                    <a:bodyPr/>
                    <a:lstStyle/>
                    <a:p>
                      <a:pPr marL="0" marR="0">
                        <a:lnSpc>
                          <a:spcPct val="107000"/>
                        </a:lnSpc>
                        <a:spcBef>
                          <a:spcPts val="0"/>
                        </a:spcBef>
                        <a:spcAft>
                          <a:spcPts val="0"/>
                        </a:spcAft>
                      </a:pPr>
                      <a:r>
                        <a:rPr lang="en-US" sz="2000" dirty="0">
                          <a:solidFill>
                            <a:schemeClr val="tx1"/>
                          </a:solidFill>
                          <a:effectLst/>
                        </a:rPr>
                        <a:t>Unrestricted Property Taxes,  $493.01 6% </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EE2EAE"/>
                    </a:solidFill>
                  </a:tcPr>
                </a:tc>
                <a:extLst>
                  <a:ext uri="{0D108BD9-81ED-4DB2-BD59-A6C34878D82A}">
                    <a16:rowId xmlns:a16="http://schemas.microsoft.com/office/drawing/2014/main" val="488883661"/>
                  </a:ext>
                </a:extLst>
              </a:tr>
              <a:tr h="393700">
                <a:tc>
                  <a:txBody>
                    <a:bodyPr/>
                    <a:lstStyle/>
                    <a:p>
                      <a:pPr marL="0" marR="0">
                        <a:lnSpc>
                          <a:spcPct val="107000"/>
                        </a:lnSpc>
                        <a:spcBef>
                          <a:spcPts val="0"/>
                        </a:spcBef>
                        <a:spcAft>
                          <a:spcPts val="0"/>
                        </a:spcAft>
                      </a:pPr>
                      <a:r>
                        <a:rPr lang="en-US" sz="2000" dirty="0">
                          <a:solidFill>
                            <a:schemeClr val="tx1"/>
                          </a:solidFill>
                          <a:effectLst/>
                        </a:rPr>
                        <a:t>Other Categorical and Class Size Reduction,  $630.22 - 7.7%</a:t>
                      </a:r>
                      <a:endParaRPr lang="en-US"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23140416"/>
                  </a:ext>
                </a:extLst>
              </a:tr>
            </a:tbl>
          </a:graphicData>
        </a:graphic>
      </p:graphicFrame>
      <p:sp>
        <p:nvSpPr>
          <p:cNvPr id="6" name="TextBox 5">
            <a:extLst>
              <a:ext uri="{FF2B5EF4-FFF2-40B4-BE49-F238E27FC236}">
                <a16:creationId xmlns:a16="http://schemas.microsoft.com/office/drawing/2014/main" id="{11A835C1-C39E-1D2E-9EE7-5BF230B2C3BC}"/>
              </a:ext>
            </a:extLst>
          </p:cNvPr>
          <p:cNvSpPr txBox="1"/>
          <p:nvPr/>
        </p:nvSpPr>
        <p:spPr>
          <a:xfrm>
            <a:off x="2041864" y="612559"/>
            <a:ext cx="8398276" cy="765722"/>
          </a:xfrm>
          <a:prstGeom prst="rect">
            <a:avLst/>
          </a:prstGeom>
          <a:noFill/>
        </p:spPr>
        <p:txBody>
          <a:bodyPr wrap="square" rtlCol="0">
            <a:spAutoFit/>
          </a:bodyPr>
          <a:lstStyle/>
          <a:p>
            <a:pPr marL="0" marR="0" algn="ctr">
              <a:lnSpc>
                <a:spcPct val="107000"/>
              </a:lnSpc>
              <a:spcBef>
                <a:spcPts val="0"/>
              </a:spcBef>
              <a:spcAft>
                <a:spcPts val="800"/>
              </a:spcAft>
            </a:pPr>
            <a:r>
              <a:rPr lang="en-US" sz="1800" dirty="0">
                <a:effectLst/>
                <a:latin typeface="Arial Nova" panose="020B0504020202020204" pitchFamily="34" charset="0"/>
                <a:ea typeface="Calibri" panose="020F0502020204030204" pitchFamily="34" charset="0"/>
                <a:cs typeface="Times New Roman" panose="02020603050405020304" pitchFamily="18" charset="0"/>
              </a:rPr>
              <a:t>One FTE Student = $8,216.74 </a:t>
            </a:r>
          </a:p>
          <a:p>
            <a:pPr marL="0" marR="0" algn="ctr">
              <a:lnSpc>
                <a:spcPct val="107000"/>
              </a:lnSpc>
              <a:spcBef>
                <a:spcPts val="0"/>
              </a:spcBef>
              <a:spcAft>
                <a:spcPts val="800"/>
              </a:spcAft>
            </a:pPr>
            <a:r>
              <a:rPr lang="en-US" sz="1800" dirty="0">
                <a:effectLst/>
                <a:latin typeface="Arial Nova" panose="020B0504020202020204" pitchFamily="34" charset="0"/>
                <a:ea typeface="Calibri" panose="020F0502020204030204" pitchFamily="34" charset="0"/>
                <a:cs typeface="Times New Roman" panose="02020603050405020304" pitchFamily="18" charset="0"/>
              </a:rPr>
              <a:t>(really about $9,459.74 after federal money)</a:t>
            </a:r>
          </a:p>
        </p:txBody>
      </p:sp>
      <p:sp>
        <p:nvSpPr>
          <p:cNvPr id="7" name="TextBox 6">
            <a:extLst>
              <a:ext uri="{FF2B5EF4-FFF2-40B4-BE49-F238E27FC236}">
                <a16:creationId xmlns:a16="http://schemas.microsoft.com/office/drawing/2014/main" id="{EA056E1A-909D-5A4B-3D5F-0E994A9CB030}"/>
              </a:ext>
            </a:extLst>
          </p:cNvPr>
          <p:cNvSpPr txBox="1"/>
          <p:nvPr/>
        </p:nvSpPr>
        <p:spPr>
          <a:xfrm>
            <a:off x="3608659" y="5184559"/>
            <a:ext cx="4974681" cy="369332"/>
          </a:xfrm>
          <a:prstGeom prst="rect">
            <a:avLst/>
          </a:prstGeom>
          <a:solidFill>
            <a:srgbClr val="9966FF"/>
          </a:solidFill>
        </p:spPr>
        <p:txBody>
          <a:bodyPr wrap="square" rtlCol="0">
            <a:spAutoFit/>
          </a:bodyPr>
          <a:lstStyle/>
          <a:p>
            <a:pPr algn="ctr"/>
            <a:r>
              <a:rPr lang="en-US" b="1" dirty="0"/>
              <a:t>*** Federal Money $1,243.00***</a:t>
            </a:r>
          </a:p>
        </p:txBody>
      </p:sp>
      <p:sp>
        <p:nvSpPr>
          <p:cNvPr id="8" name="TextBox 7">
            <a:extLst>
              <a:ext uri="{FF2B5EF4-FFF2-40B4-BE49-F238E27FC236}">
                <a16:creationId xmlns:a16="http://schemas.microsoft.com/office/drawing/2014/main" id="{616A957B-DA72-38E7-30E8-B52B2BA898BE}"/>
              </a:ext>
            </a:extLst>
          </p:cNvPr>
          <p:cNvSpPr txBox="1"/>
          <p:nvPr/>
        </p:nvSpPr>
        <p:spPr>
          <a:xfrm>
            <a:off x="3608659" y="5788241"/>
            <a:ext cx="4974681" cy="369332"/>
          </a:xfrm>
          <a:prstGeom prst="rect">
            <a:avLst/>
          </a:prstGeom>
          <a:solidFill>
            <a:srgbClr val="66FFFF"/>
          </a:solidFill>
        </p:spPr>
        <p:txBody>
          <a:bodyPr wrap="square" rtlCol="0">
            <a:spAutoFit/>
          </a:bodyPr>
          <a:lstStyle/>
          <a:p>
            <a:r>
              <a:rPr lang="en-US" b="1" dirty="0"/>
              <a:t>Capital Improvement funds based on 1.5 mills</a:t>
            </a:r>
          </a:p>
        </p:txBody>
      </p:sp>
    </p:spTree>
    <p:extLst>
      <p:ext uri="{BB962C8B-B14F-4D97-AF65-F5344CB8AC3E}">
        <p14:creationId xmlns:p14="http://schemas.microsoft.com/office/powerpoint/2010/main" val="1975071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03EE01-F618-6EBD-A740-DB3ED2F05B7A}"/>
              </a:ext>
            </a:extLst>
          </p:cNvPr>
          <p:cNvPicPr>
            <a:picLocks noChangeAspect="1"/>
          </p:cNvPicPr>
          <p:nvPr/>
        </p:nvPicPr>
        <p:blipFill>
          <a:blip r:embed="rId2"/>
          <a:stretch>
            <a:fillRect/>
          </a:stretch>
        </p:blipFill>
        <p:spPr>
          <a:xfrm>
            <a:off x="2528595" y="83976"/>
            <a:ext cx="8505333" cy="6425904"/>
          </a:xfrm>
          <a:prstGeom prst="rect">
            <a:avLst/>
          </a:prstGeom>
        </p:spPr>
      </p:pic>
      <p:sp>
        <p:nvSpPr>
          <p:cNvPr id="5" name="TextBox 4">
            <a:extLst>
              <a:ext uri="{FF2B5EF4-FFF2-40B4-BE49-F238E27FC236}">
                <a16:creationId xmlns:a16="http://schemas.microsoft.com/office/drawing/2014/main" id="{7E950C36-1A5A-B9E4-A879-502B67FF410E}"/>
              </a:ext>
            </a:extLst>
          </p:cNvPr>
          <p:cNvSpPr txBox="1"/>
          <p:nvPr/>
        </p:nvSpPr>
        <p:spPr>
          <a:xfrm>
            <a:off x="257452" y="301841"/>
            <a:ext cx="2183907" cy="3693319"/>
          </a:xfrm>
          <a:prstGeom prst="rect">
            <a:avLst/>
          </a:prstGeom>
          <a:noFill/>
        </p:spPr>
        <p:txBody>
          <a:bodyPr wrap="square" rtlCol="0">
            <a:spAutoFit/>
          </a:bodyPr>
          <a:lstStyle/>
          <a:p>
            <a:r>
              <a:rPr lang="en-US" dirty="0">
                <a:latin typeface="Arial Nova" panose="020B0504020202020204" pitchFamily="34" charset="0"/>
              </a:rPr>
              <a:t>National Education Association Total Per-Pupil Funding By State for 2019, this is an average of all districts, and about $1200 of the funding for each state is federal per pupil funding either direct funding or block grants through the states.</a:t>
            </a:r>
          </a:p>
        </p:txBody>
      </p:sp>
    </p:spTree>
    <p:extLst>
      <p:ext uri="{BB962C8B-B14F-4D97-AF65-F5344CB8AC3E}">
        <p14:creationId xmlns:p14="http://schemas.microsoft.com/office/powerpoint/2010/main" val="1352107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49C9C9-78E4-A1CA-6913-AC01E4794BA2}"/>
              </a:ext>
            </a:extLst>
          </p:cNvPr>
          <p:cNvPicPr>
            <a:picLocks noChangeAspect="1"/>
          </p:cNvPicPr>
          <p:nvPr/>
        </p:nvPicPr>
        <p:blipFill>
          <a:blip r:embed="rId2"/>
          <a:stretch>
            <a:fillRect/>
          </a:stretch>
        </p:blipFill>
        <p:spPr>
          <a:xfrm>
            <a:off x="85708" y="1196781"/>
            <a:ext cx="6359992" cy="4464437"/>
          </a:xfrm>
          <a:prstGeom prst="rect">
            <a:avLst/>
          </a:prstGeom>
        </p:spPr>
      </p:pic>
      <p:pic>
        <p:nvPicPr>
          <p:cNvPr id="5" name="Picture 4">
            <a:extLst>
              <a:ext uri="{FF2B5EF4-FFF2-40B4-BE49-F238E27FC236}">
                <a16:creationId xmlns:a16="http://schemas.microsoft.com/office/drawing/2014/main" id="{98A550C9-40E3-8BA2-C8C0-517DA5427E71}"/>
              </a:ext>
            </a:extLst>
          </p:cNvPr>
          <p:cNvPicPr>
            <a:picLocks noChangeAspect="1"/>
          </p:cNvPicPr>
          <p:nvPr/>
        </p:nvPicPr>
        <p:blipFill>
          <a:blip r:embed="rId3"/>
          <a:stretch>
            <a:fillRect/>
          </a:stretch>
        </p:blipFill>
        <p:spPr>
          <a:xfrm>
            <a:off x="6514308" y="1196781"/>
            <a:ext cx="5378920" cy="5105941"/>
          </a:xfrm>
          <a:prstGeom prst="rect">
            <a:avLst/>
          </a:prstGeom>
        </p:spPr>
      </p:pic>
      <p:sp>
        <p:nvSpPr>
          <p:cNvPr id="6" name="TextBox 5">
            <a:extLst>
              <a:ext uri="{FF2B5EF4-FFF2-40B4-BE49-F238E27FC236}">
                <a16:creationId xmlns:a16="http://schemas.microsoft.com/office/drawing/2014/main" id="{D22A35A1-535B-69AD-4D45-AF6BC1CA1065}"/>
              </a:ext>
            </a:extLst>
          </p:cNvPr>
          <p:cNvSpPr txBox="1"/>
          <p:nvPr/>
        </p:nvSpPr>
        <p:spPr>
          <a:xfrm>
            <a:off x="681135" y="494522"/>
            <a:ext cx="10692881" cy="646331"/>
          </a:xfrm>
          <a:prstGeom prst="rect">
            <a:avLst/>
          </a:prstGeom>
          <a:noFill/>
        </p:spPr>
        <p:txBody>
          <a:bodyPr wrap="square" rtlCol="0">
            <a:spAutoFit/>
          </a:bodyPr>
          <a:lstStyle/>
          <a:p>
            <a:pPr algn="ctr"/>
            <a:r>
              <a:rPr lang="en-US" dirty="0">
                <a:latin typeface="Arial Nova" panose="020B0504020202020204" pitchFamily="34" charset="0"/>
              </a:rPr>
              <a:t>Capital Improvement Property Tax 1.5 mills, </a:t>
            </a:r>
            <a:r>
              <a:rPr lang="en-US" dirty="0" err="1">
                <a:latin typeface="Arial Nova" panose="020B0504020202020204" pitchFamily="34" charset="0"/>
              </a:rPr>
              <a:t>unequalized</a:t>
            </a:r>
            <a:r>
              <a:rPr lang="en-US" dirty="0">
                <a:latin typeface="Arial Nova" panose="020B0504020202020204" pitchFamily="34" charset="0"/>
              </a:rPr>
              <a:t>, as calculated for year ended 6/30/2023</a:t>
            </a:r>
          </a:p>
          <a:p>
            <a:pPr algn="ctr"/>
            <a:r>
              <a:rPr lang="en-US" dirty="0">
                <a:latin typeface="Arial Nova" panose="020B0504020202020204" pitchFamily="34" charset="0"/>
              </a:rPr>
              <a:t>Hillsborough gets 86% of what average districts get </a:t>
            </a:r>
          </a:p>
        </p:txBody>
      </p:sp>
    </p:spTree>
    <p:extLst>
      <p:ext uri="{BB962C8B-B14F-4D97-AF65-F5344CB8AC3E}">
        <p14:creationId xmlns:p14="http://schemas.microsoft.com/office/powerpoint/2010/main" val="33968939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5FA615-4C37-9C52-DBED-F3ABCD4367FA}"/>
              </a:ext>
            </a:extLst>
          </p:cNvPr>
          <p:cNvPicPr>
            <a:picLocks noChangeAspect="1"/>
          </p:cNvPicPr>
          <p:nvPr/>
        </p:nvPicPr>
        <p:blipFill>
          <a:blip r:embed="rId2"/>
          <a:stretch>
            <a:fillRect/>
          </a:stretch>
        </p:blipFill>
        <p:spPr>
          <a:xfrm>
            <a:off x="1926727" y="103645"/>
            <a:ext cx="8514475" cy="6455775"/>
          </a:xfrm>
          <a:prstGeom prst="rect">
            <a:avLst/>
          </a:prstGeom>
        </p:spPr>
      </p:pic>
    </p:spTree>
    <p:extLst>
      <p:ext uri="{BB962C8B-B14F-4D97-AF65-F5344CB8AC3E}">
        <p14:creationId xmlns:p14="http://schemas.microsoft.com/office/powerpoint/2010/main" val="4110249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057" name="Straight Connector 2056">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059" name="Rectangle 2058">
            <a:extLst>
              <a:ext uri="{FF2B5EF4-FFF2-40B4-BE49-F238E27FC236}">
                <a16:creationId xmlns:a16="http://schemas.microsoft.com/office/drawing/2014/main" id="{548B4202-DCD5-4F8C-B481-743A989A9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A05AC2-6BB3-3B8C-206C-AD051B787BDE}"/>
              </a:ext>
            </a:extLst>
          </p:cNvPr>
          <p:cNvSpPr>
            <a:spLocks noGrp="1"/>
          </p:cNvSpPr>
          <p:nvPr>
            <p:ph type="title"/>
          </p:nvPr>
        </p:nvSpPr>
        <p:spPr>
          <a:xfrm>
            <a:off x="630315" y="5645294"/>
            <a:ext cx="10912757" cy="622341"/>
          </a:xfrm>
        </p:spPr>
        <p:txBody>
          <a:bodyPr vert="horz" lIns="91440" tIns="45720" rIns="91440" bIns="45720" rtlCol="0" anchor="b">
            <a:normAutofit/>
          </a:bodyPr>
          <a:lstStyle/>
          <a:p>
            <a:pPr algn="ctr"/>
            <a:r>
              <a:rPr lang="en-US" sz="2800" dirty="0">
                <a:solidFill>
                  <a:schemeClr val="tx1">
                    <a:lumMod val="85000"/>
                    <a:lumOff val="15000"/>
                  </a:schemeClr>
                </a:solidFill>
                <a:latin typeface="Adobe Devanagari" panose="02040503050201020203" pitchFamily="18" charset="0"/>
                <a:cs typeface="Adobe Devanagari" panose="02040503050201020203" pitchFamily="18" charset="0"/>
              </a:rPr>
              <a:t>PTA Is The Oldest, Largest Child Advocacy Organization In The United States</a:t>
            </a:r>
          </a:p>
        </p:txBody>
      </p:sp>
      <p:pic>
        <p:nvPicPr>
          <p:cNvPr id="5" name="Picture 4">
            <a:extLst>
              <a:ext uri="{FF2B5EF4-FFF2-40B4-BE49-F238E27FC236}">
                <a16:creationId xmlns:a16="http://schemas.microsoft.com/office/drawing/2014/main" id="{23D27468-6D48-E2BD-E1E1-BA02306D7F4C}"/>
              </a:ext>
            </a:extLst>
          </p:cNvPr>
          <p:cNvPicPr>
            <a:picLocks noChangeAspect="1"/>
          </p:cNvPicPr>
          <p:nvPr/>
        </p:nvPicPr>
        <p:blipFill rotWithShape="1">
          <a:blip r:embed="rId2"/>
          <a:srcRect l="4814" r="2" b="2"/>
          <a:stretch/>
        </p:blipFill>
        <p:spPr>
          <a:xfrm>
            <a:off x="-1" y="-2"/>
            <a:ext cx="6050281" cy="4242816"/>
          </a:xfrm>
          <a:prstGeom prst="rect">
            <a:avLst/>
          </a:prstGeom>
        </p:spPr>
      </p:pic>
      <p:pic>
        <p:nvPicPr>
          <p:cNvPr id="2050" name="Picture 2" descr="Celebrating National PTA Founders' Day | PTA Our Children">
            <a:extLst>
              <a:ext uri="{FF2B5EF4-FFF2-40B4-BE49-F238E27FC236}">
                <a16:creationId xmlns:a16="http://schemas.microsoft.com/office/drawing/2014/main" id="{B7F29214-B25E-5DD0-2537-83933A5482C7}"/>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4935" b="2"/>
          <a:stretch/>
        </p:blipFill>
        <p:spPr bwMode="auto">
          <a:xfrm>
            <a:off x="6141720" y="2"/>
            <a:ext cx="6050279" cy="4242815"/>
          </a:xfrm>
          <a:prstGeom prst="rect">
            <a:avLst/>
          </a:prstGeom>
          <a:noFill/>
          <a:extLst>
            <a:ext uri="{909E8E84-426E-40DD-AFC4-6F175D3DCCD1}">
              <a14:hiddenFill xmlns:a14="http://schemas.microsoft.com/office/drawing/2010/main">
                <a:solidFill>
                  <a:srgbClr val="FFFFFF"/>
                </a:solidFill>
              </a14:hiddenFill>
            </a:ext>
          </a:extLst>
        </p:spPr>
      </p:pic>
      <p:cxnSp>
        <p:nvCxnSpPr>
          <p:cNvPr id="2061" name="Straight Connector 2060">
            <a:extLst>
              <a:ext uri="{FF2B5EF4-FFF2-40B4-BE49-F238E27FC236}">
                <a16:creationId xmlns:a16="http://schemas.microsoft.com/office/drawing/2014/main" id="{F7F57F6B-E621-4E40-A34D-2FE12902AA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45296"/>
            <a:ext cx="10515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63" name="Rectangle 2062">
            <a:extLst>
              <a:ext uri="{FF2B5EF4-FFF2-40B4-BE49-F238E27FC236}">
                <a16:creationId xmlns:a16="http://schemas.microsoft.com/office/drawing/2014/main" id="{8EE702CF-91CE-4661-ACBF-3C8160D1B4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052" name="Picture 4" descr="125th Anniversary - Events | National PTA">
            <a:extLst>
              <a:ext uri="{FF2B5EF4-FFF2-40B4-BE49-F238E27FC236}">
                <a16:creationId xmlns:a16="http://schemas.microsoft.com/office/drawing/2014/main" id="{6DE41CBD-D9E0-758A-4110-A9361BFF05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8217" y="3313764"/>
            <a:ext cx="5238750" cy="2505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599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38942A-6448-3896-4AD6-0EAD38AF5BEF}"/>
              </a:ext>
            </a:extLst>
          </p:cNvPr>
          <p:cNvPicPr>
            <a:picLocks noChangeAspect="1"/>
          </p:cNvPicPr>
          <p:nvPr/>
        </p:nvPicPr>
        <p:blipFill>
          <a:blip r:embed="rId2"/>
          <a:stretch>
            <a:fillRect/>
          </a:stretch>
        </p:blipFill>
        <p:spPr>
          <a:xfrm>
            <a:off x="1950098" y="101141"/>
            <a:ext cx="8427256" cy="6467609"/>
          </a:xfrm>
          <a:prstGeom prst="rect">
            <a:avLst/>
          </a:prstGeom>
        </p:spPr>
      </p:pic>
    </p:spTree>
    <p:extLst>
      <p:ext uri="{BB962C8B-B14F-4D97-AF65-F5344CB8AC3E}">
        <p14:creationId xmlns:p14="http://schemas.microsoft.com/office/powerpoint/2010/main" val="2785808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5C943-74B2-AF3E-2293-A65970338AE1}"/>
              </a:ext>
            </a:extLst>
          </p:cNvPr>
          <p:cNvSpPr>
            <a:spLocks noGrp="1"/>
          </p:cNvSpPr>
          <p:nvPr>
            <p:ph type="title"/>
          </p:nvPr>
        </p:nvSpPr>
        <p:spPr/>
        <p:txBody>
          <a:bodyPr>
            <a:normAutofit/>
          </a:bodyPr>
          <a:lstStyle/>
          <a:p>
            <a:r>
              <a:rPr lang="en-US" dirty="0">
                <a:solidFill>
                  <a:srgbClr val="0070C0"/>
                </a:solidFill>
                <a:latin typeface="Arial Nova" panose="020B0504020202020204" pitchFamily="34" charset="0"/>
              </a:rPr>
              <a:t>Federal Statistics </a:t>
            </a:r>
            <a:r>
              <a:rPr lang="en-US" sz="900" dirty="0">
                <a:latin typeface="Arial Nova" panose="020B0504020202020204" pitchFamily="34" charset="0"/>
                <a:hlinkClick r:id="rId2"/>
              </a:rPr>
              <a:t>https://educationdata.org/public-education-spending-statistics#florida</a:t>
            </a:r>
            <a:r>
              <a:rPr lang="en-US" sz="900" dirty="0">
                <a:latin typeface="Arial Nova" panose="020B0504020202020204" pitchFamily="34" charset="0"/>
              </a:rPr>
              <a:t> </a:t>
            </a:r>
          </a:p>
        </p:txBody>
      </p:sp>
      <p:sp>
        <p:nvSpPr>
          <p:cNvPr id="3" name="Content Placeholder 2">
            <a:extLst>
              <a:ext uri="{FF2B5EF4-FFF2-40B4-BE49-F238E27FC236}">
                <a16:creationId xmlns:a16="http://schemas.microsoft.com/office/drawing/2014/main" id="{95806051-5A75-3430-A9BF-5700D0206B07}"/>
              </a:ext>
            </a:extLst>
          </p:cNvPr>
          <p:cNvSpPr>
            <a:spLocks noGrp="1"/>
          </p:cNvSpPr>
          <p:nvPr>
            <p:ph idx="1"/>
          </p:nvPr>
        </p:nvSpPr>
        <p:spPr>
          <a:xfrm>
            <a:off x="1097280" y="2112885"/>
            <a:ext cx="10594612" cy="3756206"/>
          </a:xfrm>
        </p:spPr>
        <p:txBody>
          <a:bodyPr>
            <a:noAutofit/>
          </a:bodyPr>
          <a:lstStyle/>
          <a:p>
            <a:pPr marL="0" indent="0" algn="l">
              <a:lnSpc>
                <a:spcPct val="120000"/>
              </a:lnSpc>
              <a:spcBef>
                <a:spcPts val="0"/>
              </a:spcBef>
              <a:spcAft>
                <a:spcPts val="0"/>
              </a:spcAft>
              <a:buNone/>
            </a:pPr>
            <a:r>
              <a:rPr lang="en-US" sz="1600" b="0" i="0" dirty="0">
                <a:solidFill>
                  <a:schemeClr val="tx1"/>
                </a:solidFill>
                <a:effectLst/>
                <a:latin typeface="Arial Nova" panose="020B0504020202020204" pitchFamily="34" charset="0"/>
              </a:rPr>
              <a:t>Florida receives the </a:t>
            </a:r>
            <a:r>
              <a:rPr lang="en-US" sz="1600" b="1" i="0" dirty="0">
                <a:solidFill>
                  <a:schemeClr val="tx1"/>
                </a:solidFill>
                <a:effectLst/>
                <a:latin typeface="Arial Nova" panose="020B0504020202020204" pitchFamily="34" charset="0"/>
              </a:rPr>
              <a:t>third-largest amount of federal K-12 education funding because the state government funds education at a lower per-capita rate</a:t>
            </a:r>
            <a:r>
              <a:rPr lang="en-US" sz="1600" b="0" i="0" dirty="0">
                <a:solidFill>
                  <a:schemeClr val="tx1"/>
                </a:solidFill>
                <a:effectLst/>
                <a:latin typeface="Arial Nova" panose="020B0504020202020204" pitchFamily="34" charset="0"/>
              </a:rPr>
              <a:t>. As of June, 2022, Florida was 43</a:t>
            </a:r>
            <a:r>
              <a:rPr lang="en-US" sz="1600" b="0" i="0" baseline="30000" dirty="0">
                <a:solidFill>
                  <a:schemeClr val="tx1"/>
                </a:solidFill>
                <a:effectLst/>
                <a:latin typeface="Arial Nova" panose="020B0504020202020204" pitchFamily="34" charset="0"/>
              </a:rPr>
              <a:t>rd</a:t>
            </a:r>
            <a:r>
              <a:rPr lang="en-US" sz="1600" b="0" i="0" dirty="0">
                <a:solidFill>
                  <a:schemeClr val="tx1"/>
                </a:solidFill>
                <a:effectLst/>
                <a:latin typeface="Arial Nova" panose="020B0504020202020204" pitchFamily="34" charset="0"/>
              </a:rPr>
              <a:t> in funding education and 42</a:t>
            </a:r>
            <a:r>
              <a:rPr lang="en-US" sz="1600" b="0" i="0" baseline="30000" dirty="0">
                <a:solidFill>
                  <a:schemeClr val="tx1"/>
                </a:solidFill>
                <a:effectLst/>
                <a:latin typeface="Arial Nova" panose="020B0504020202020204" pitchFamily="34" charset="0"/>
              </a:rPr>
              <a:t>nd</a:t>
            </a:r>
            <a:r>
              <a:rPr lang="en-US" sz="1600" b="0" i="0" dirty="0">
                <a:solidFill>
                  <a:schemeClr val="tx1"/>
                </a:solidFill>
                <a:effectLst/>
                <a:latin typeface="Arial Nova" panose="020B0504020202020204" pitchFamily="34" charset="0"/>
              </a:rPr>
              <a:t> in spending. </a:t>
            </a:r>
          </a:p>
          <a:p>
            <a:pPr marL="0" indent="0" algn="l">
              <a:lnSpc>
                <a:spcPct val="120000"/>
              </a:lnSpc>
              <a:spcBef>
                <a:spcPts val="0"/>
              </a:spcBef>
              <a:spcAft>
                <a:spcPts val="0"/>
              </a:spcAft>
              <a:buFont typeface="Arial" panose="020B0604020202020204" pitchFamily="34" charset="0"/>
              <a:buChar char="•"/>
            </a:pPr>
            <a:r>
              <a:rPr lang="en-US" sz="1600" b="0" i="0" dirty="0">
                <a:solidFill>
                  <a:schemeClr val="tx1"/>
                </a:solidFill>
                <a:effectLst/>
                <a:latin typeface="Arial Nova" panose="020B0504020202020204" pitchFamily="34" charset="0"/>
              </a:rPr>
              <a:t>Florida K-12 </a:t>
            </a:r>
            <a:r>
              <a:rPr lang="en-US" sz="1600" b="1" i="0" dirty="0">
                <a:solidFill>
                  <a:schemeClr val="tx1"/>
                </a:solidFill>
                <a:effectLst/>
                <a:latin typeface="Arial Nova" panose="020B0504020202020204" pitchFamily="34" charset="0"/>
              </a:rPr>
              <a:t>schools spend $9,983 per pupil </a:t>
            </a:r>
            <a:r>
              <a:rPr lang="en-US" sz="1600" b="0" i="0" dirty="0">
                <a:solidFill>
                  <a:schemeClr val="tx1"/>
                </a:solidFill>
                <a:effectLst/>
                <a:latin typeface="Arial Nova" panose="020B0504020202020204" pitchFamily="34" charset="0"/>
              </a:rPr>
              <a:t>for a total of $28,425,418,000 annually. </a:t>
            </a:r>
            <a:r>
              <a:rPr lang="en-US" sz="1600" b="1" i="0" dirty="0">
                <a:solidFill>
                  <a:schemeClr val="tx1"/>
                </a:solidFill>
                <a:effectLst/>
                <a:latin typeface="Arial Nova" panose="020B0504020202020204" pitchFamily="34" charset="0"/>
              </a:rPr>
              <a:t>Expenditures are equivalent to 2.50% of taxpayer income.</a:t>
            </a:r>
          </a:p>
          <a:p>
            <a:pPr marL="0" indent="0" algn="l">
              <a:lnSpc>
                <a:spcPct val="120000"/>
              </a:lnSpc>
              <a:spcBef>
                <a:spcPts val="0"/>
              </a:spcBef>
              <a:spcAft>
                <a:spcPts val="0"/>
              </a:spcAft>
              <a:buFont typeface="Arial" panose="020B0604020202020204" pitchFamily="34" charset="0"/>
              <a:buChar char="•"/>
            </a:pPr>
            <a:r>
              <a:rPr lang="en-US" sz="1600" b="0" i="0" dirty="0">
                <a:solidFill>
                  <a:schemeClr val="tx1"/>
                </a:solidFill>
                <a:effectLst/>
                <a:latin typeface="Arial Nova" panose="020B0504020202020204" pitchFamily="34" charset="0"/>
              </a:rPr>
              <a:t>Florida K-12 schools receive $3,539,362,000 or </a:t>
            </a:r>
            <a:r>
              <a:rPr lang="en-US" sz="1600" b="1" i="0" dirty="0">
                <a:solidFill>
                  <a:schemeClr val="tx1"/>
                </a:solidFill>
                <a:effectLst/>
                <a:latin typeface="Arial Nova" panose="020B0504020202020204" pitchFamily="34" charset="0"/>
              </a:rPr>
              <a:t>$1,243 per pupil, from the federal government</a:t>
            </a:r>
            <a:r>
              <a:rPr lang="en-US" sz="1600" b="0" i="0" dirty="0">
                <a:solidFill>
                  <a:schemeClr val="tx1"/>
                </a:solidFill>
                <a:effectLst/>
                <a:latin typeface="Arial Nova" panose="020B0504020202020204" pitchFamily="34" charset="0"/>
              </a:rPr>
              <a:t>. State funding totals $12,204,010,000 or $4,286 per pupil.  Local funding totals $15,888,579,000 or $5,580 per pupil. State and local funding is equivalent to 2.47% of Florida’s taxpayer income.</a:t>
            </a:r>
          </a:p>
          <a:p>
            <a:pPr marL="0" indent="0" algn="l">
              <a:lnSpc>
                <a:spcPct val="120000"/>
              </a:lnSpc>
              <a:spcBef>
                <a:spcPts val="0"/>
              </a:spcBef>
              <a:spcAft>
                <a:spcPts val="0"/>
              </a:spcAft>
              <a:buFont typeface="Arial" panose="020B0604020202020204" pitchFamily="34" charset="0"/>
              <a:buChar char="•"/>
            </a:pPr>
            <a:r>
              <a:rPr lang="en-US" sz="1600" b="0" i="0" dirty="0">
                <a:solidFill>
                  <a:schemeClr val="tx1"/>
                </a:solidFill>
                <a:effectLst/>
                <a:latin typeface="Arial Nova" panose="020B0504020202020204" pitchFamily="34" charset="0"/>
              </a:rPr>
              <a:t>Federal education funding is equivalent to 0.31% of the state’s taxpayer income.</a:t>
            </a:r>
          </a:p>
          <a:p>
            <a:pPr marL="0" indent="0" algn="l">
              <a:lnSpc>
                <a:spcPct val="120000"/>
              </a:lnSpc>
              <a:spcBef>
                <a:spcPts val="0"/>
              </a:spcBef>
              <a:spcAft>
                <a:spcPts val="0"/>
              </a:spcAft>
              <a:buFont typeface="Arial" panose="020B0604020202020204" pitchFamily="34" charset="0"/>
              <a:buChar char="•"/>
            </a:pPr>
            <a:r>
              <a:rPr lang="en-US" sz="1600" b="0" i="0" dirty="0">
                <a:solidFill>
                  <a:schemeClr val="tx1"/>
                </a:solidFill>
                <a:effectLst/>
                <a:latin typeface="Arial Nova" panose="020B0504020202020204" pitchFamily="34" charset="0"/>
              </a:rPr>
              <a:t>Funding for K-12 education in Florida totals $31,631,952,000 or $11,109 per pupil.</a:t>
            </a:r>
          </a:p>
        </p:txBody>
      </p:sp>
    </p:spTree>
    <p:extLst>
      <p:ext uri="{BB962C8B-B14F-4D97-AF65-F5344CB8AC3E}">
        <p14:creationId xmlns:p14="http://schemas.microsoft.com/office/powerpoint/2010/main" val="2800171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4F8FE-D4AE-3547-3809-7F7A0B33AD21}"/>
              </a:ext>
            </a:extLst>
          </p:cNvPr>
          <p:cNvSpPr>
            <a:spLocks noGrp="1"/>
          </p:cNvSpPr>
          <p:nvPr>
            <p:ph type="title"/>
          </p:nvPr>
        </p:nvSpPr>
        <p:spPr/>
        <p:txBody>
          <a:bodyPr/>
          <a:lstStyle/>
          <a:p>
            <a:r>
              <a:rPr lang="en-US" dirty="0">
                <a:solidFill>
                  <a:srgbClr val="0070C0"/>
                </a:solidFill>
                <a:latin typeface="Arial Nova" panose="020B0504020202020204" pitchFamily="34" charset="0"/>
              </a:rPr>
              <a:t>Post Secondary Funding Facts</a:t>
            </a:r>
          </a:p>
        </p:txBody>
      </p:sp>
      <p:sp>
        <p:nvSpPr>
          <p:cNvPr id="3" name="Content Placeholder 2">
            <a:extLst>
              <a:ext uri="{FF2B5EF4-FFF2-40B4-BE49-F238E27FC236}">
                <a16:creationId xmlns:a16="http://schemas.microsoft.com/office/drawing/2014/main" id="{86E24C87-BF25-80D9-FA7E-53B66E92B050}"/>
              </a:ext>
            </a:extLst>
          </p:cNvPr>
          <p:cNvSpPr>
            <a:spLocks noGrp="1"/>
          </p:cNvSpPr>
          <p:nvPr>
            <p:ph idx="1"/>
          </p:nvPr>
        </p:nvSpPr>
        <p:spPr/>
        <p:txBody>
          <a:bodyPr>
            <a:normAutofit fontScale="92500"/>
          </a:bodyPr>
          <a:lstStyle/>
          <a:p>
            <a:pPr marL="0" indent="0">
              <a:lnSpc>
                <a:spcPct val="120000"/>
              </a:lnSpc>
              <a:spcBef>
                <a:spcPts val="0"/>
              </a:spcBef>
              <a:spcAft>
                <a:spcPts val="0"/>
              </a:spcAft>
              <a:buFont typeface="Arial" panose="020B0604020202020204" pitchFamily="34" charset="0"/>
              <a:buChar char="•"/>
            </a:pPr>
            <a:r>
              <a:rPr lang="en-US" sz="2000" b="1" i="0" dirty="0">
                <a:solidFill>
                  <a:schemeClr val="tx1"/>
                </a:solidFill>
                <a:effectLst/>
                <a:latin typeface="Arial Nova" panose="020B0504020202020204" pitchFamily="34" charset="0"/>
              </a:rPr>
              <a:t>Federal</a:t>
            </a:r>
            <a:r>
              <a:rPr lang="en-US" sz="2000" b="0" i="0" dirty="0">
                <a:solidFill>
                  <a:schemeClr val="tx1"/>
                </a:solidFill>
                <a:effectLst/>
                <a:latin typeface="Arial Nova" panose="020B0504020202020204" pitchFamily="34" charset="0"/>
              </a:rPr>
              <a:t> funding for postsecondary schools is $3,206,534,000 or </a:t>
            </a:r>
            <a:r>
              <a:rPr lang="en-US" sz="2000" b="1" i="0" dirty="0">
                <a:solidFill>
                  <a:schemeClr val="tx1"/>
                </a:solidFill>
                <a:effectLst/>
                <a:latin typeface="Arial Nova" panose="020B0504020202020204" pitchFamily="34" charset="0"/>
              </a:rPr>
              <a:t>$1,126 per pupil</a:t>
            </a:r>
            <a:r>
              <a:rPr lang="en-US" sz="2000" b="0" i="0" dirty="0">
                <a:solidFill>
                  <a:schemeClr val="tx1"/>
                </a:solidFill>
                <a:effectLst/>
                <a:latin typeface="Arial Nova" panose="020B0504020202020204" pitchFamily="34" charset="0"/>
              </a:rPr>
              <a:t>.</a:t>
            </a:r>
          </a:p>
          <a:p>
            <a:pPr marL="0" indent="0" algn="l">
              <a:lnSpc>
                <a:spcPct val="120000"/>
              </a:lnSpc>
              <a:spcBef>
                <a:spcPts val="0"/>
              </a:spcBef>
              <a:spcAft>
                <a:spcPts val="0"/>
              </a:spcAft>
              <a:buFont typeface="Arial" panose="020B0604020202020204" pitchFamily="34" charset="0"/>
              <a:buChar char="•"/>
            </a:pPr>
            <a:r>
              <a:rPr lang="en-US" sz="2000" b="0" i="0" dirty="0">
                <a:solidFill>
                  <a:schemeClr val="tx1"/>
                </a:solidFill>
                <a:effectLst/>
                <a:latin typeface="Arial Nova" panose="020B0504020202020204" pitchFamily="34" charset="0"/>
              </a:rPr>
              <a:t>At the postsecondary level, public colleges and universities spend $18,141 per pupil, 30.5% of which goes toward instruction. Among postsecondary schools, federal funding averages $1,547 per student.</a:t>
            </a:r>
          </a:p>
          <a:p>
            <a:pPr marL="0" indent="0" algn="l">
              <a:lnSpc>
                <a:spcPct val="120000"/>
              </a:lnSpc>
              <a:spcBef>
                <a:spcPts val="0"/>
              </a:spcBef>
              <a:spcAft>
                <a:spcPts val="0"/>
              </a:spcAft>
              <a:buFont typeface="Arial" panose="020B0604020202020204" pitchFamily="34" charset="0"/>
              <a:buChar char="•"/>
            </a:pPr>
            <a:r>
              <a:rPr lang="en-US" sz="2000" b="0" i="0" dirty="0">
                <a:solidFill>
                  <a:schemeClr val="tx1"/>
                </a:solidFill>
                <a:effectLst/>
                <a:latin typeface="Arial Nova" panose="020B0504020202020204" pitchFamily="34" charset="0"/>
              </a:rPr>
              <a:t>State and local funding averages a combined $7,331 per student.</a:t>
            </a:r>
          </a:p>
          <a:p>
            <a:pPr marL="0" indent="0" algn="l">
              <a:lnSpc>
                <a:spcPct val="120000"/>
              </a:lnSpc>
              <a:spcBef>
                <a:spcPts val="0"/>
              </a:spcBef>
              <a:spcAft>
                <a:spcPts val="0"/>
              </a:spcAft>
              <a:buFont typeface="Arial" panose="020B0604020202020204" pitchFamily="34" charset="0"/>
              <a:buChar char="•"/>
            </a:pPr>
            <a:r>
              <a:rPr lang="en-US" sz="2000" b="0" i="0" dirty="0">
                <a:solidFill>
                  <a:schemeClr val="tx1"/>
                </a:solidFill>
                <a:effectLst/>
                <a:latin typeface="Arial Nova" panose="020B0504020202020204" pitchFamily="34" charset="0"/>
              </a:rPr>
              <a:t>Tuition accounts for 17.1% of all funding, which is an 7.97% smaller share than the previous year.</a:t>
            </a:r>
          </a:p>
          <a:p>
            <a:pPr marL="0" indent="0" algn="l">
              <a:lnSpc>
                <a:spcPct val="120000"/>
              </a:lnSpc>
              <a:spcBef>
                <a:spcPts val="0"/>
              </a:spcBef>
              <a:spcAft>
                <a:spcPts val="0"/>
              </a:spcAft>
              <a:buFont typeface="Arial" panose="020B0604020202020204" pitchFamily="34" charset="0"/>
              <a:buChar char="•"/>
            </a:pPr>
            <a:r>
              <a:rPr lang="en-US" sz="2000" b="0" i="0" dirty="0">
                <a:solidFill>
                  <a:schemeClr val="tx1"/>
                </a:solidFill>
                <a:effectLst/>
                <a:latin typeface="Arial Nova" panose="020B0504020202020204" pitchFamily="34" charset="0"/>
              </a:rPr>
              <a:t>6.04% of all postsecondary funding comes from sales and services of auxiliary enterprises.</a:t>
            </a:r>
          </a:p>
          <a:p>
            <a:pPr marL="0" indent="0" algn="l">
              <a:lnSpc>
                <a:spcPct val="120000"/>
              </a:lnSpc>
              <a:spcBef>
                <a:spcPts val="0"/>
              </a:spcBef>
              <a:spcAft>
                <a:spcPts val="0"/>
              </a:spcAft>
              <a:buFont typeface="Arial" panose="020B0604020202020204" pitchFamily="34" charset="0"/>
              <a:buChar char="•"/>
            </a:pPr>
            <a:r>
              <a:rPr lang="en-US" sz="2000" b="0" i="0" dirty="0">
                <a:solidFill>
                  <a:schemeClr val="tx1"/>
                </a:solidFill>
                <a:effectLst/>
                <a:latin typeface="Arial Nova" panose="020B0504020202020204" pitchFamily="34" charset="0"/>
              </a:rPr>
              <a:t>Florida’s 2-year community colleges spend 1.56% of what its 4-year public colleges spend in a year.</a:t>
            </a:r>
          </a:p>
          <a:p>
            <a:pPr marL="0" indent="0">
              <a:lnSpc>
                <a:spcPct val="120000"/>
              </a:lnSpc>
              <a:spcBef>
                <a:spcPts val="0"/>
              </a:spcBef>
              <a:spcAft>
                <a:spcPts val="0"/>
              </a:spcAft>
            </a:pPr>
            <a:endParaRPr lang="en-US" sz="2000" dirty="0">
              <a:solidFill>
                <a:schemeClr val="tx1"/>
              </a:solidFill>
              <a:latin typeface="Arial Nova" panose="020B0504020202020204" pitchFamily="34" charset="0"/>
            </a:endParaRPr>
          </a:p>
          <a:p>
            <a:endParaRPr lang="en-US" dirty="0"/>
          </a:p>
        </p:txBody>
      </p:sp>
    </p:spTree>
    <p:extLst>
      <p:ext uri="{BB962C8B-B14F-4D97-AF65-F5344CB8AC3E}">
        <p14:creationId xmlns:p14="http://schemas.microsoft.com/office/powerpoint/2010/main" val="457976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44A7B-BB9A-38BB-1831-D5983E8DF05D}"/>
              </a:ext>
            </a:extLst>
          </p:cNvPr>
          <p:cNvSpPr>
            <a:spLocks noGrp="1"/>
          </p:cNvSpPr>
          <p:nvPr>
            <p:ph type="title"/>
          </p:nvPr>
        </p:nvSpPr>
        <p:spPr/>
        <p:txBody>
          <a:bodyPr/>
          <a:lstStyle/>
          <a:p>
            <a:r>
              <a:rPr lang="en-US" dirty="0">
                <a:solidFill>
                  <a:srgbClr val="0070C0"/>
                </a:solidFill>
                <a:latin typeface="Arial Nova" panose="020B0504020202020204" pitchFamily="34" charset="0"/>
              </a:rPr>
              <a:t>Example of Hillsborough PTA Legislative Platform</a:t>
            </a:r>
          </a:p>
        </p:txBody>
      </p:sp>
      <p:sp>
        <p:nvSpPr>
          <p:cNvPr id="3" name="Content Placeholder 2">
            <a:extLst>
              <a:ext uri="{FF2B5EF4-FFF2-40B4-BE49-F238E27FC236}">
                <a16:creationId xmlns:a16="http://schemas.microsoft.com/office/drawing/2014/main" id="{D729A4A2-4DE2-598D-0EF1-980193CE32CB}"/>
              </a:ext>
            </a:extLst>
          </p:cNvPr>
          <p:cNvSpPr>
            <a:spLocks noGrp="1"/>
          </p:cNvSpPr>
          <p:nvPr>
            <p:ph idx="1"/>
          </p:nvPr>
        </p:nvSpPr>
        <p:spPr/>
        <p:txBody>
          <a:bodyPr/>
          <a:lstStyle/>
          <a:p>
            <a:r>
              <a:rPr lang="en-US" dirty="0">
                <a:solidFill>
                  <a:schemeClr val="tx1"/>
                </a:solidFill>
                <a:latin typeface="Arial Nova" panose="020B0504020202020204" pitchFamily="34" charset="0"/>
              </a:rPr>
              <a:t>ID problem</a:t>
            </a:r>
          </a:p>
          <a:p>
            <a:r>
              <a:rPr lang="en-US" dirty="0">
                <a:solidFill>
                  <a:schemeClr val="tx1"/>
                </a:solidFill>
                <a:latin typeface="Arial Nova" panose="020B0504020202020204" pitchFamily="34" charset="0"/>
              </a:rPr>
              <a:t>What is source of problem?  Legislation, Admin Code, Rule?</a:t>
            </a:r>
          </a:p>
          <a:p>
            <a:r>
              <a:rPr lang="en-US" dirty="0">
                <a:solidFill>
                  <a:schemeClr val="tx1"/>
                </a:solidFill>
                <a:latin typeface="Arial Nova" panose="020B0504020202020204" pitchFamily="34" charset="0"/>
              </a:rPr>
              <a:t>State how to fix problem</a:t>
            </a:r>
          </a:p>
          <a:p>
            <a:r>
              <a:rPr lang="en-US" dirty="0">
                <a:solidFill>
                  <a:schemeClr val="tx1"/>
                </a:solidFill>
                <a:latin typeface="Arial Nova" panose="020B0504020202020204" pitchFamily="34" charset="0"/>
              </a:rPr>
              <a:t>State the cost/impact/scope/magnitude of problem and solution</a:t>
            </a:r>
          </a:p>
          <a:p>
            <a:endParaRPr lang="en-US" dirty="0"/>
          </a:p>
        </p:txBody>
      </p:sp>
    </p:spTree>
    <p:extLst>
      <p:ext uri="{BB962C8B-B14F-4D97-AF65-F5344CB8AC3E}">
        <p14:creationId xmlns:p14="http://schemas.microsoft.com/office/powerpoint/2010/main" val="4074388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93794-FF79-4264-9357-7780FDEED60A}"/>
              </a:ext>
            </a:extLst>
          </p:cNvPr>
          <p:cNvPicPr>
            <a:picLocks noChangeAspect="1"/>
          </p:cNvPicPr>
          <p:nvPr/>
        </p:nvPicPr>
        <p:blipFill>
          <a:blip r:embed="rId2"/>
          <a:stretch>
            <a:fillRect/>
          </a:stretch>
        </p:blipFill>
        <p:spPr>
          <a:xfrm>
            <a:off x="3469993" y="0"/>
            <a:ext cx="5252013" cy="6858000"/>
          </a:xfrm>
          <a:prstGeom prst="rect">
            <a:avLst/>
          </a:prstGeom>
        </p:spPr>
      </p:pic>
    </p:spTree>
    <p:extLst>
      <p:ext uri="{BB962C8B-B14F-4D97-AF65-F5344CB8AC3E}">
        <p14:creationId xmlns:p14="http://schemas.microsoft.com/office/powerpoint/2010/main" val="1138714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24E74A-AB35-4E05-8924-FD8E42AC5635}"/>
              </a:ext>
            </a:extLst>
          </p:cNvPr>
          <p:cNvPicPr>
            <a:picLocks noChangeAspect="1"/>
          </p:cNvPicPr>
          <p:nvPr/>
        </p:nvPicPr>
        <p:blipFill>
          <a:blip r:embed="rId2"/>
          <a:stretch>
            <a:fillRect/>
          </a:stretch>
        </p:blipFill>
        <p:spPr>
          <a:xfrm>
            <a:off x="3079229" y="0"/>
            <a:ext cx="6033541" cy="6858000"/>
          </a:xfrm>
          <a:prstGeom prst="rect">
            <a:avLst/>
          </a:prstGeom>
        </p:spPr>
      </p:pic>
    </p:spTree>
    <p:extLst>
      <p:ext uri="{BB962C8B-B14F-4D97-AF65-F5344CB8AC3E}">
        <p14:creationId xmlns:p14="http://schemas.microsoft.com/office/powerpoint/2010/main" val="21159367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B11699-B163-44CA-B761-04D1F56FC4E5}"/>
              </a:ext>
            </a:extLst>
          </p:cNvPr>
          <p:cNvPicPr>
            <a:picLocks noChangeAspect="1"/>
          </p:cNvPicPr>
          <p:nvPr/>
        </p:nvPicPr>
        <p:blipFill>
          <a:blip r:embed="rId2"/>
          <a:stretch>
            <a:fillRect/>
          </a:stretch>
        </p:blipFill>
        <p:spPr>
          <a:xfrm>
            <a:off x="3551776" y="0"/>
            <a:ext cx="5088447" cy="6858000"/>
          </a:xfrm>
          <a:prstGeom prst="rect">
            <a:avLst/>
          </a:prstGeom>
        </p:spPr>
      </p:pic>
    </p:spTree>
    <p:extLst>
      <p:ext uri="{BB962C8B-B14F-4D97-AF65-F5344CB8AC3E}">
        <p14:creationId xmlns:p14="http://schemas.microsoft.com/office/powerpoint/2010/main" val="2501801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2" name="Google Shape;112;p3"/>
          <p:cNvSpPr txBox="1"/>
          <p:nvPr/>
        </p:nvSpPr>
        <p:spPr>
          <a:xfrm>
            <a:off x="1535291" y="260537"/>
            <a:ext cx="10023497" cy="104923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3200"/>
              <a:buFont typeface="Gill Sans"/>
              <a:buNone/>
              <a:tabLst/>
              <a:defRPr/>
            </a:pPr>
            <a:r>
              <a:rPr kumimoji="0" lang="en-US" sz="3200" b="1" i="0" u="none" strike="noStrike" kern="0" cap="none" spc="0" normalizeH="0" baseline="0" noProof="0">
                <a:ln>
                  <a:noFill/>
                </a:ln>
                <a:solidFill>
                  <a:srgbClr val="000000"/>
                </a:solidFill>
                <a:effectLst/>
                <a:uLnTx/>
                <a:uFillTx/>
                <a:latin typeface="Arial"/>
                <a:ea typeface="Gill Sans"/>
                <a:cs typeface="Gill Sans"/>
                <a:sym typeface="Gill Sans"/>
              </a:rPr>
              <a:t>Brief Overview – Public Education in Florida</a:t>
            </a:r>
            <a:endParaRPr kumimoji="0" sz="1400" b="1" i="0" u="none" strike="noStrike" kern="0" cap="none" spc="0" normalizeH="0" baseline="0" noProof="0">
              <a:ln>
                <a:noFill/>
              </a:ln>
              <a:solidFill>
                <a:srgbClr val="000000"/>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92EB9871-B38C-564F-9177-B53B9275A741}"/>
              </a:ext>
            </a:extLst>
          </p:cNvPr>
          <p:cNvPicPr>
            <a:picLocks noChangeAspect="1"/>
          </p:cNvPicPr>
          <p:nvPr/>
        </p:nvPicPr>
        <p:blipFill>
          <a:blip r:embed="rId3"/>
          <a:stretch>
            <a:fillRect/>
          </a:stretch>
        </p:blipFill>
        <p:spPr>
          <a:xfrm>
            <a:off x="4501166" y="101861"/>
            <a:ext cx="6858000" cy="6858000"/>
          </a:xfrm>
          <a:prstGeom prst="rect">
            <a:avLst/>
          </a:prstGeom>
        </p:spPr>
      </p:pic>
      <p:grpSp>
        <p:nvGrpSpPr>
          <p:cNvPr id="48" name="Group 47">
            <a:extLst>
              <a:ext uri="{FF2B5EF4-FFF2-40B4-BE49-F238E27FC236}">
                <a16:creationId xmlns:a16="http://schemas.microsoft.com/office/drawing/2014/main" id="{25E25665-4AD8-764D-9F06-DEC91343A8FD}"/>
              </a:ext>
            </a:extLst>
          </p:cNvPr>
          <p:cNvGrpSpPr/>
          <p:nvPr/>
        </p:nvGrpSpPr>
        <p:grpSpPr>
          <a:xfrm>
            <a:off x="854643" y="883142"/>
            <a:ext cx="11439008" cy="5168660"/>
            <a:chOff x="854643" y="883142"/>
            <a:chExt cx="11439008" cy="5168660"/>
          </a:xfrm>
        </p:grpSpPr>
        <p:cxnSp>
          <p:nvCxnSpPr>
            <p:cNvPr id="113" name="Google Shape;113;p3"/>
            <p:cNvCxnSpPr/>
            <p:nvPr/>
          </p:nvCxnSpPr>
          <p:spPr>
            <a:xfrm>
              <a:off x="1734914" y="883142"/>
              <a:ext cx="9624252" cy="0"/>
            </a:xfrm>
            <a:prstGeom prst="straightConnector1">
              <a:avLst/>
            </a:prstGeom>
            <a:noFill/>
            <a:ln w="31750" cap="flat" cmpd="sng">
              <a:solidFill>
                <a:schemeClr val="accent1"/>
              </a:solidFill>
              <a:prstDash val="solid"/>
              <a:round/>
              <a:headEnd type="none" w="sm" len="sm"/>
              <a:tailEnd type="none" w="sm" len="sm"/>
            </a:ln>
          </p:spPr>
        </p:cxnSp>
        <p:sp>
          <p:nvSpPr>
            <p:cNvPr id="4" name="Rectangle 3">
              <a:extLst>
                <a:ext uri="{FF2B5EF4-FFF2-40B4-BE49-F238E27FC236}">
                  <a16:creationId xmlns:a16="http://schemas.microsoft.com/office/drawing/2014/main" id="{2DAD98A6-B00C-474C-B3A0-D873D11651C0}"/>
                </a:ext>
              </a:extLst>
            </p:cNvPr>
            <p:cNvSpPr/>
            <p:nvPr/>
          </p:nvSpPr>
          <p:spPr>
            <a:xfrm>
              <a:off x="5618357" y="886938"/>
              <a:ext cx="167268" cy="178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Rectangle 7">
              <a:extLst>
                <a:ext uri="{FF2B5EF4-FFF2-40B4-BE49-F238E27FC236}">
                  <a16:creationId xmlns:a16="http://schemas.microsoft.com/office/drawing/2014/main" id="{B11EEF37-6399-444A-B3A5-51F856D3E0A0}"/>
                </a:ext>
              </a:extLst>
            </p:cNvPr>
            <p:cNvSpPr/>
            <p:nvPr/>
          </p:nvSpPr>
          <p:spPr>
            <a:xfrm>
              <a:off x="5633225" y="5249503"/>
              <a:ext cx="167268" cy="178419"/>
            </a:xfrm>
            <a:prstGeom prst="rect">
              <a:avLst/>
            </a:prstGeom>
            <a:solidFill>
              <a:srgbClr val="254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Rectangle 9">
              <a:extLst>
                <a:ext uri="{FF2B5EF4-FFF2-40B4-BE49-F238E27FC236}">
                  <a16:creationId xmlns:a16="http://schemas.microsoft.com/office/drawing/2014/main" id="{838FFE22-69D6-E144-86F8-B635B7841A46}"/>
                </a:ext>
              </a:extLst>
            </p:cNvPr>
            <p:cNvSpPr/>
            <p:nvPr/>
          </p:nvSpPr>
          <p:spPr>
            <a:xfrm>
              <a:off x="5618357" y="3772772"/>
              <a:ext cx="167268" cy="178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Rectangle 11">
              <a:extLst>
                <a:ext uri="{FF2B5EF4-FFF2-40B4-BE49-F238E27FC236}">
                  <a16:creationId xmlns:a16="http://schemas.microsoft.com/office/drawing/2014/main" id="{DF77A2D7-61EF-9743-AF02-8A27E953D9D2}"/>
                </a:ext>
              </a:extLst>
            </p:cNvPr>
            <p:cNvSpPr/>
            <p:nvPr/>
          </p:nvSpPr>
          <p:spPr>
            <a:xfrm>
              <a:off x="5618357" y="4839409"/>
              <a:ext cx="167268" cy="178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Rectangle 12">
              <a:extLst>
                <a:ext uri="{FF2B5EF4-FFF2-40B4-BE49-F238E27FC236}">
                  <a16:creationId xmlns:a16="http://schemas.microsoft.com/office/drawing/2014/main" id="{F9190CAF-8F41-EE4B-BEA3-E603B9E49A5B}"/>
                </a:ext>
              </a:extLst>
            </p:cNvPr>
            <p:cNvSpPr/>
            <p:nvPr/>
          </p:nvSpPr>
          <p:spPr>
            <a:xfrm>
              <a:off x="5618357" y="2134429"/>
              <a:ext cx="167268" cy="1784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 name="Rectangle 13">
              <a:extLst>
                <a:ext uri="{FF2B5EF4-FFF2-40B4-BE49-F238E27FC236}">
                  <a16:creationId xmlns:a16="http://schemas.microsoft.com/office/drawing/2014/main" id="{86023977-D70B-324A-93C3-03EFA324099F}"/>
                </a:ext>
              </a:extLst>
            </p:cNvPr>
            <p:cNvSpPr/>
            <p:nvPr/>
          </p:nvSpPr>
          <p:spPr>
            <a:xfrm>
              <a:off x="5618357" y="3317394"/>
              <a:ext cx="167268" cy="178419"/>
            </a:xfrm>
            <a:prstGeom prst="rect">
              <a:avLst/>
            </a:prstGeom>
            <a:solidFill>
              <a:srgbClr val="254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6" name="Straight Connector 5">
              <a:extLst>
                <a:ext uri="{FF2B5EF4-FFF2-40B4-BE49-F238E27FC236}">
                  <a16:creationId xmlns:a16="http://schemas.microsoft.com/office/drawing/2014/main" id="{19E0B873-7199-0648-846A-40E554BA968C}"/>
                </a:ext>
              </a:extLst>
            </p:cNvPr>
            <p:cNvCxnSpPr>
              <a:cxnSpLocks/>
            </p:cNvCxnSpPr>
            <p:nvPr/>
          </p:nvCxnSpPr>
          <p:spPr>
            <a:xfrm>
              <a:off x="1734913" y="1875294"/>
              <a:ext cx="369573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0F37A82-CF87-6547-BCA4-C400403B9483}"/>
                </a:ext>
              </a:extLst>
            </p:cNvPr>
            <p:cNvCxnSpPr>
              <a:cxnSpLocks/>
            </p:cNvCxnSpPr>
            <p:nvPr/>
          </p:nvCxnSpPr>
          <p:spPr>
            <a:xfrm>
              <a:off x="1734914" y="2775529"/>
              <a:ext cx="3695730" cy="0"/>
            </a:xfrm>
            <a:prstGeom prst="line">
              <a:avLst/>
            </a:prstGeom>
            <a:ln w="57150">
              <a:solidFill>
                <a:srgbClr val="2548AE"/>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82476CE-6775-C143-A042-9C17A1DE0160}"/>
                </a:ext>
              </a:extLst>
            </p:cNvPr>
            <p:cNvCxnSpPr>
              <a:cxnSpLocks/>
            </p:cNvCxnSpPr>
            <p:nvPr/>
          </p:nvCxnSpPr>
          <p:spPr>
            <a:xfrm>
              <a:off x="1734914" y="4391589"/>
              <a:ext cx="3695729" cy="0"/>
            </a:xfrm>
            <a:prstGeom prst="line">
              <a:avLst/>
            </a:prstGeom>
            <a:ln w="57150">
              <a:solidFill>
                <a:srgbClr val="2548A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2C5EF57-B601-CB48-801F-92776D9D34A8}"/>
                </a:ext>
              </a:extLst>
            </p:cNvPr>
            <p:cNvCxnSpPr>
              <a:cxnSpLocks/>
            </p:cNvCxnSpPr>
            <p:nvPr/>
          </p:nvCxnSpPr>
          <p:spPr>
            <a:xfrm flipV="1">
              <a:off x="6215636" y="5044311"/>
              <a:ext cx="3262901" cy="2592"/>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C9EE172-5CB3-9C48-82BE-186D9EE0C517}"/>
                </a:ext>
              </a:extLst>
            </p:cNvPr>
            <p:cNvCxnSpPr>
              <a:cxnSpLocks/>
            </p:cNvCxnSpPr>
            <p:nvPr/>
          </p:nvCxnSpPr>
          <p:spPr>
            <a:xfrm>
              <a:off x="1734914" y="3636456"/>
              <a:ext cx="3695729"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1A85298-0A8D-4E4F-8E14-CE1BE621BCDA}"/>
                </a:ext>
              </a:extLst>
            </p:cNvPr>
            <p:cNvCxnSpPr>
              <a:cxnSpLocks/>
            </p:cNvCxnSpPr>
            <p:nvPr/>
          </p:nvCxnSpPr>
          <p:spPr>
            <a:xfrm>
              <a:off x="1734914" y="5427922"/>
              <a:ext cx="3695729"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427B4A3D-F5F0-4D4F-BB9E-FF409B5D97BF}"/>
                </a:ext>
              </a:extLst>
            </p:cNvPr>
            <p:cNvSpPr txBox="1"/>
            <p:nvPr/>
          </p:nvSpPr>
          <p:spPr>
            <a:xfrm>
              <a:off x="885681" y="1341526"/>
              <a:ext cx="387488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Arial"/>
                  <a:cs typeface="Arial"/>
                  <a:sym typeface="Arial"/>
                </a:rPr>
                <a:t>1</a:t>
              </a:r>
              <a:r>
                <a:rPr kumimoji="0" lang="en-US" sz="1800" b="1" i="0" u="none" strike="noStrike" kern="0" cap="none" spc="0" normalizeH="0" baseline="0" noProof="0">
                  <a:ln>
                    <a:noFill/>
                  </a:ln>
                  <a:solidFill>
                    <a:srgbClr val="000000"/>
                  </a:solidFill>
                  <a:effectLst/>
                  <a:uLnTx/>
                  <a:uFillTx/>
                  <a:latin typeface="Arial"/>
                  <a:ea typeface="Gill Sans"/>
                  <a:cs typeface="Gill Sans"/>
                  <a:sym typeface="Gill Sans"/>
                </a:rPr>
                <a:t>996</a:t>
              </a:r>
              <a:r>
                <a:rPr kumimoji="0" lang="en-US" sz="1400" b="0" i="0" u="none" strike="noStrike" kern="0" cap="none" spc="0" normalizeH="0" baseline="0" noProof="0">
                  <a:ln>
                    <a:noFill/>
                  </a:ln>
                  <a:solidFill>
                    <a:srgbClr val="000000"/>
                  </a:solidFill>
                  <a:effectLst/>
                  <a:uLnTx/>
                  <a:uFillTx/>
                  <a:latin typeface="Arial"/>
                  <a:ea typeface="Gill Sans"/>
                  <a:cs typeface="Gill Sans"/>
                  <a:sym typeface="Gill Sans"/>
                </a:rPr>
                <a:t> </a:t>
              </a:r>
              <a:r>
                <a:rPr kumimoji="0" lang="en-US" sz="1600" b="0" i="0" u="none" strike="noStrike" kern="0" cap="none" spc="0" normalizeH="0" baseline="0" noProof="0">
                  <a:ln>
                    <a:noFill/>
                  </a:ln>
                  <a:solidFill>
                    <a:srgbClr val="000000"/>
                  </a:solidFill>
                  <a:effectLst/>
                  <a:uLnTx/>
                  <a:uFillTx/>
                  <a:latin typeface="Arial"/>
                  <a:ea typeface="Gill Sans"/>
                  <a:cs typeface="Gill Sans"/>
                  <a:sym typeface="Gill Sans"/>
                </a:rPr>
                <a:t>Florida legalizes charter schools</a:t>
              </a:r>
              <a:endParaRPr kumimoji="0" lang="en-US" sz="1600" b="0" i="0" u="none" strike="noStrike" kern="0" cap="none" spc="0" normalizeH="0" baseline="0" noProof="0">
                <a:ln>
                  <a:noFill/>
                </a:ln>
                <a:solidFill>
                  <a:srgbClr val="000000"/>
                </a:solidFill>
                <a:effectLst/>
                <a:uLnTx/>
                <a:uFillTx/>
                <a:latin typeface="Arial"/>
                <a:cs typeface="Arial"/>
                <a:sym typeface="Arial"/>
              </a:endParaRPr>
            </a:p>
          </p:txBody>
        </p:sp>
        <p:sp>
          <p:nvSpPr>
            <p:cNvPr id="38" name="TextBox 37">
              <a:extLst>
                <a:ext uri="{FF2B5EF4-FFF2-40B4-BE49-F238E27FC236}">
                  <a16:creationId xmlns:a16="http://schemas.microsoft.com/office/drawing/2014/main" id="{C6831F71-A802-C542-BF42-817D2A2F43CE}"/>
                </a:ext>
              </a:extLst>
            </p:cNvPr>
            <p:cNvSpPr txBox="1"/>
            <p:nvPr/>
          </p:nvSpPr>
          <p:spPr>
            <a:xfrm>
              <a:off x="873070" y="2114111"/>
              <a:ext cx="459613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Gill Sans"/>
                  <a:cs typeface="Gill Sans"/>
                  <a:sym typeface="Gill Sans"/>
                </a:rPr>
                <a:t>1998</a:t>
              </a:r>
              <a:r>
                <a:rPr kumimoji="0" lang="en-US" sz="1600" b="0" i="0" u="none" strike="noStrike" kern="0" cap="none" spc="0" normalizeH="0" baseline="0" noProof="0">
                  <a:ln>
                    <a:noFill/>
                  </a:ln>
                  <a:solidFill>
                    <a:srgbClr val="000000"/>
                  </a:solidFill>
                  <a:effectLst/>
                  <a:uLnTx/>
                  <a:uFillTx/>
                  <a:latin typeface="Arial"/>
                  <a:ea typeface="Gill Sans"/>
                  <a:cs typeface="Gill Sans"/>
                  <a:sym typeface="Gill Sans"/>
                </a:rPr>
                <a:t> Florida creates FCAT standardized testing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TextBox 38">
              <a:extLst>
                <a:ext uri="{FF2B5EF4-FFF2-40B4-BE49-F238E27FC236}">
                  <a16:creationId xmlns:a16="http://schemas.microsoft.com/office/drawing/2014/main" id="{4614AB2F-29E1-2349-80DE-5D1162797D46}"/>
                </a:ext>
              </a:extLst>
            </p:cNvPr>
            <p:cNvSpPr txBox="1"/>
            <p:nvPr/>
          </p:nvSpPr>
          <p:spPr>
            <a:xfrm>
              <a:off x="885681" y="2752978"/>
              <a:ext cx="4845653"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Arial" panose="020B0604020202020204" pitchFamily="34" charset="0"/>
                  <a:ea typeface="Gill Sans"/>
                  <a:cs typeface="Arial" panose="020B0604020202020204" pitchFamily="34" charset="0"/>
                  <a:sym typeface="Gill Sans"/>
                </a:rPr>
                <a:t>1999</a:t>
              </a:r>
              <a:r>
                <a:rPr kumimoji="0" lang="en-US" sz="1400" b="0" i="0" u="none" strike="noStrike" kern="0" cap="none" spc="0" normalizeH="0" baseline="0" noProof="0">
                  <a:ln>
                    <a:noFill/>
                  </a:ln>
                  <a:solidFill>
                    <a:srgbClr val="000000"/>
                  </a:solidFill>
                  <a:effectLst/>
                  <a:uLnTx/>
                  <a:uFillTx/>
                  <a:latin typeface="Arial" panose="020B0604020202020204" pitchFamily="34" charset="0"/>
                  <a:ea typeface="Gill Sans"/>
                  <a:cs typeface="Arial" panose="020B0604020202020204" pitchFamily="34" charset="0"/>
                  <a:sym typeface="Gill Sans"/>
                </a:rPr>
                <a:t> </a:t>
              </a:r>
              <a:r>
                <a:rPr kumimoji="0" lang="en-US" sz="1600" b="0" i="0" u="none" strike="noStrike" kern="0" cap="none" spc="0" normalizeH="0" baseline="0" noProof="0">
                  <a:ln>
                    <a:noFill/>
                  </a:ln>
                  <a:solidFill>
                    <a:srgbClr val="000000"/>
                  </a:solidFill>
                  <a:effectLst/>
                  <a:uLnTx/>
                  <a:uFillTx/>
                  <a:latin typeface="Arial" panose="020B0604020202020204" pitchFamily="34" charset="0"/>
                  <a:ea typeface="Gill Sans"/>
                  <a:cs typeface="Arial" panose="020B0604020202020204" pitchFamily="34" charset="0"/>
                  <a:sym typeface="Gill Sans"/>
                </a:rPr>
                <a:t>Under Bush, Florida legalizes Opportunity Scholarship Program vouchers and McKay Scholarship for students with disabilities </a:t>
              </a:r>
            </a:p>
          </p:txBody>
        </p:sp>
        <p:sp>
          <p:nvSpPr>
            <p:cNvPr id="40" name="TextBox 39">
              <a:extLst>
                <a:ext uri="{FF2B5EF4-FFF2-40B4-BE49-F238E27FC236}">
                  <a16:creationId xmlns:a16="http://schemas.microsoft.com/office/drawing/2014/main" id="{C129E4E1-2CAB-A94E-91C0-C7C30F2F9A51}"/>
                </a:ext>
              </a:extLst>
            </p:cNvPr>
            <p:cNvSpPr txBox="1"/>
            <p:nvPr/>
          </p:nvSpPr>
          <p:spPr>
            <a:xfrm>
              <a:off x="854643" y="3723601"/>
              <a:ext cx="494585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Gill Sans"/>
                  <a:cs typeface="Gill Sans"/>
                  <a:sym typeface="Gill Sans"/>
                </a:rPr>
                <a:t>2002</a:t>
              </a:r>
              <a:r>
                <a:rPr kumimoji="0" lang="en-US" sz="1600" b="0" i="0" u="none" strike="noStrike" kern="0" cap="none" spc="0" normalizeH="0" baseline="0" noProof="0">
                  <a:ln>
                    <a:noFill/>
                  </a:ln>
                  <a:solidFill>
                    <a:srgbClr val="000000"/>
                  </a:solidFill>
                  <a:effectLst/>
                  <a:uLnTx/>
                  <a:uFillTx/>
                  <a:latin typeface="Arial"/>
                  <a:ea typeface="Gill Sans"/>
                  <a:cs typeface="Gill Sans"/>
                  <a:sym typeface="Gill Sans"/>
                </a:rPr>
                <a:t> Class Size Amendment in Florida Constitution wins voter approval, litigation over class size begins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TextBox 40">
              <a:extLst>
                <a:ext uri="{FF2B5EF4-FFF2-40B4-BE49-F238E27FC236}">
                  <a16:creationId xmlns:a16="http://schemas.microsoft.com/office/drawing/2014/main" id="{BFCA925A-6E43-A54B-A8E4-82EEDEC8289B}"/>
                </a:ext>
              </a:extLst>
            </p:cNvPr>
            <p:cNvSpPr txBox="1"/>
            <p:nvPr/>
          </p:nvSpPr>
          <p:spPr>
            <a:xfrm>
              <a:off x="885682" y="4596925"/>
              <a:ext cx="46980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Arial"/>
                  <a:ea typeface="Gill Sans"/>
                  <a:cs typeface="Gill Sans"/>
                  <a:sym typeface="Gill Sans"/>
                </a:rPr>
                <a:t>2003 </a:t>
              </a:r>
              <a:r>
                <a:rPr kumimoji="0" lang="en-US" sz="1600" b="0" i="0" u="none" strike="noStrike" kern="0" cap="none" spc="0" normalizeH="0" baseline="0" noProof="0">
                  <a:ln>
                    <a:noFill/>
                  </a:ln>
                  <a:solidFill>
                    <a:srgbClr val="000000"/>
                  </a:solidFill>
                  <a:effectLst/>
                  <a:uLnTx/>
                  <a:uFillTx/>
                  <a:latin typeface="Arial"/>
                  <a:ea typeface="Gill Sans"/>
                  <a:cs typeface="Gill Sans"/>
                  <a:sym typeface="Gill Sans"/>
                </a:rPr>
                <a:t>Florida begins appointing education commissioners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TextBox 41">
              <a:extLst>
                <a:ext uri="{FF2B5EF4-FFF2-40B4-BE49-F238E27FC236}">
                  <a16:creationId xmlns:a16="http://schemas.microsoft.com/office/drawing/2014/main" id="{C2CD0DC0-5477-3D43-81B7-D11BB42819B1}"/>
                </a:ext>
              </a:extLst>
            </p:cNvPr>
            <p:cNvSpPr txBox="1"/>
            <p:nvPr/>
          </p:nvSpPr>
          <p:spPr>
            <a:xfrm>
              <a:off x="885681" y="5393820"/>
              <a:ext cx="4845653"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panose="020B0604020202020204" pitchFamily="34" charset="0"/>
                  <a:ea typeface="Gill Sans"/>
                  <a:cs typeface="Arial" panose="020B0604020202020204" pitchFamily="34" charset="0"/>
                  <a:sym typeface="Gill Sans"/>
                </a:rPr>
                <a:t>2006-07</a:t>
              </a:r>
              <a:r>
                <a:rPr kumimoji="0" lang="en-US" sz="1600" b="0" i="0" u="none" strike="noStrike" kern="0" cap="none" spc="0" normalizeH="0" baseline="0" noProof="0" dirty="0">
                  <a:ln>
                    <a:noFill/>
                  </a:ln>
                  <a:solidFill>
                    <a:srgbClr val="000000"/>
                  </a:solidFill>
                  <a:effectLst/>
                  <a:uLnTx/>
                  <a:uFillTx/>
                  <a:latin typeface="Arial" panose="020B0604020202020204" pitchFamily="34" charset="0"/>
                  <a:ea typeface="Gill Sans"/>
                  <a:cs typeface="Arial" panose="020B0604020202020204" pitchFamily="34" charset="0"/>
                  <a:sym typeface="Gill Sans"/>
                </a:rPr>
                <a:t> </a:t>
              </a:r>
              <a:r>
                <a:rPr kumimoji="0" lang="en-US" sz="1600" b="1" i="0" u="none" strike="noStrike" kern="0" cap="none" spc="0" normalizeH="0" baseline="0" noProof="0" dirty="0">
                  <a:ln>
                    <a:noFill/>
                  </a:ln>
                  <a:solidFill>
                    <a:srgbClr val="000000"/>
                  </a:solidFill>
                  <a:effectLst/>
                  <a:uLnTx/>
                  <a:uFillTx/>
                  <a:latin typeface="Arial" panose="020B0604020202020204" pitchFamily="34" charset="0"/>
                  <a:ea typeface="Gill Sans"/>
                  <a:cs typeface="Arial" panose="020B0604020202020204" pitchFamily="34" charset="0"/>
                  <a:sym typeface="Gill Sans"/>
                </a:rPr>
                <a:t>High-water-mark of education funding: $7,205.81/student</a:t>
              </a:r>
              <a:r>
                <a:rPr kumimoji="0" lang="en-US" sz="1600" b="0" i="0" u="none" strike="noStrike" kern="0" cap="none" spc="0" normalizeH="0" baseline="0" noProof="0" dirty="0">
                  <a:ln>
                    <a:noFill/>
                  </a:ln>
                  <a:solidFill>
                    <a:srgbClr val="000000"/>
                  </a:solidFill>
                  <a:effectLst/>
                  <a:uLnTx/>
                  <a:uFillTx/>
                  <a:latin typeface="Arial" panose="020B0604020202020204" pitchFamily="34" charset="0"/>
                  <a:ea typeface="Gill Sans"/>
                  <a:cs typeface="Arial" panose="020B0604020202020204" pitchFamily="34" charset="0"/>
                  <a:sym typeface="Gill Sans"/>
                </a:rPr>
                <a:t>; r</a:t>
              </a: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rPr>
                <a:t>anked 23</a:t>
              </a:r>
              <a:r>
                <a:rPr kumimoji="0" lang="en-US" sz="1600" b="0" i="0" u="none" strike="noStrike" kern="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sym typeface="Gill Sans"/>
                </a:rPr>
                <a:t>rd</a:t>
              </a: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rPr>
                <a:t> nationally </a:t>
              </a:r>
              <a:endPar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3" name="TextBox 42">
              <a:extLst>
                <a:ext uri="{FF2B5EF4-FFF2-40B4-BE49-F238E27FC236}">
                  <a16:creationId xmlns:a16="http://schemas.microsoft.com/office/drawing/2014/main" id="{80AD479C-2E09-EC42-BAB0-2FDC76C15AF0}"/>
                </a:ext>
              </a:extLst>
            </p:cNvPr>
            <p:cNvSpPr txBox="1"/>
            <p:nvPr/>
          </p:nvSpPr>
          <p:spPr>
            <a:xfrm>
              <a:off x="6051716" y="906400"/>
              <a:ext cx="60999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Gill Sans"/>
                  <a:cs typeface="Gill Sans"/>
                  <a:sym typeface="Gill Sans"/>
                </a:rPr>
                <a:t>2007</a:t>
              </a:r>
              <a:r>
                <a:rPr kumimoji="0" lang="en-US" sz="1600" b="0" i="0" u="none" strike="noStrike" kern="0" cap="none" spc="0" normalizeH="0" baseline="0" noProof="0" dirty="0">
                  <a:ln>
                    <a:noFill/>
                  </a:ln>
                  <a:solidFill>
                    <a:srgbClr val="000000"/>
                  </a:solidFill>
                  <a:effectLst/>
                  <a:uLnTx/>
                  <a:uFillTx/>
                  <a:latin typeface="Arial"/>
                  <a:ea typeface="Gill Sans"/>
                  <a:cs typeface="Gill Sans"/>
                  <a:sym typeface="Gill Sans"/>
                </a:rPr>
                <a:t> Per pupil funding reduced to $7,114 during special session</a:t>
              </a:r>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p:txBody>
        </p:sp>
        <p:sp>
          <p:nvSpPr>
            <p:cNvPr id="44" name="TextBox 43">
              <a:extLst>
                <a:ext uri="{FF2B5EF4-FFF2-40B4-BE49-F238E27FC236}">
                  <a16:creationId xmlns:a16="http://schemas.microsoft.com/office/drawing/2014/main" id="{DFAFDD31-ED35-DC4E-98D5-FF8D573AB658}"/>
                </a:ext>
              </a:extLst>
            </p:cNvPr>
            <p:cNvSpPr txBox="1"/>
            <p:nvPr/>
          </p:nvSpPr>
          <p:spPr>
            <a:xfrm>
              <a:off x="6023480" y="1754718"/>
              <a:ext cx="5945505" cy="1061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Gill Sans"/>
                  <a:cs typeface="Gill Sans"/>
                  <a:sym typeface="Gill Sans"/>
                </a:rPr>
                <a:t>2008</a:t>
              </a:r>
              <a:r>
                <a:rPr kumimoji="0" lang="en-US" sz="1600" b="0" i="0" u="none" strike="noStrike" kern="0" cap="none" spc="0" normalizeH="0" baseline="0" noProof="0" dirty="0">
                  <a:ln>
                    <a:noFill/>
                  </a:ln>
                  <a:solidFill>
                    <a:srgbClr val="000000"/>
                  </a:solidFill>
                  <a:effectLst/>
                  <a:uLnTx/>
                  <a:uFillTx/>
                  <a:latin typeface="Arial"/>
                  <a:ea typeface="Gill Sans"/>
                  <a:cs typeface="Gill Sans"/>
                  <a:sym typeface="Gill Sans"/>
                </a:rPr>
                <a:t> </a:t>
              </a:r>
              <a:r>
                <a:rPr kumimoji="0" lang="en-US" sz="1500" b="0" i="0" u="none" strike="noStrike" kern="0" cap="none" spc="0" normalizeH="0" baseline="0" noProof="0" dirty="0">
                  <a:ln>
                    <a:noFill/>
                  </a:ln>
                  <a:solidFill>
                    <a:srgbClr val="000000"/>
                  </a:solidFill>
                  <a:effectLst/>
                  <a:uLnTx/>
                  <a:uFillTx/>
                  <a:latin typeface="Arial"/>
                  <a:ea typeface="Gill Sans"/>
                  <a:cs typeface="Gill Sans"/>
                  <a:sym typeface="Gill Sans"/>
                </a:rPr>
                <a:t>Voters passed Amendment I, which decreased property tax revenues. The legislature also lowered the millage for school capital projects from 2.0 to 1.75 and then to 1.5. Projected cuts equal $9.3 billion over five years.  FEFP is reduced to $6,883.90</a:t>
              </a:r>
              <a:endParaRPr kumimoji="0" lang="en-US" sz="1500" b="0" i="0" u="none" strike="noStrike" kern="0" cap="none" spc="0" normalizeH="0" baseline="0" noProof="0" dirty="0">
                <a:ln>
                  <a:noFill/>
                </a:ln>
                <a:solidFill>
                  <a:srgbClr val="000000"/>
                </a:solidFill>
                <a:effectLst/>
                <a:uLnTx/>
                <a:uFillTx/>
                <a:latin typeface="Arial"/>
                <a:cs typeface="Arial"/>
                <a:sym typeface="Arial"/>
              </a:endParaRPr>
            </a:p>
          </p:txBody>
        </p:sp>
        <p:sp>
          <p:nvSpPr>
            <p:cNvPr id="45" name="TextBox 44">
              <a:extLst>
                <a:ext uri="{FF2B5EF4-FFF2-40B4-BE49-F238E27FC236}">
                  <a16:creationId xmlns:a16="http://schemas.microsoft.com/office/drawing/2014/main" id="{FAD50D4D-9D0E-044B-9C90-6C765103FB12}"/>
                </a:ext>
              </a:extLst>
            </p:cNvPr>
            <p:cNvSpPr txBox="1"/>
            <p:nvPr/>
          </p:nvSpPr>
          <p:spPr>
            <a:xfrm>
              <a:off x="6051716" y="3288051"/>
              <a:ext cx="577543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Gill Sans"/>
                  <a:cs typeface="Gill Sans"/>
                  <a:sym typeface="Gill Sans"/>
                </a:rPr>
                <a:t>2009 </a:t>
              </a:r>
              <a:r>
                <a:rPr kumimoji="0" lang="en-US" sz="1600" b="0" i="0" u="none" strike="noStrike" kern="0" cap="none" spc="0" normalizeH="0" baseline="0" noProof="0" dirty="0">
                  <a:ln>
                    <a:noFill/>
                  </a:ln>
                  <a:solidFill>
                    <a:srgbClr val="000000"/>
                  </a:solidFill>
                  <a:effectLst/>
                  <a:uLnTx/>
                  <a:uFillTx/>
                  <a:latin typeface="Arial"/>
                  <a:ea typeface="Gill Sans"/>
                  <a:cs typeface="Gill Sans"/>
                  <a:sym typeface="Gill Sans"/>
                </a:rPr>
                <a:t>Property tax values plummet; FEFP drops to $6,535.86 ($10k national average); Stimulus money helps districts balance their budgets. Gates grant begins in HCPS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6" name="TextBox 45">
              <a:extLst>
                <a:ext uri="{FF2B5EF4-FFF2-40B4-BE49-F238E27FC236}">
                  <a16:creationId xmlns:a16="http://schemas.microsoft.com/office/drawing/2014/main" id="{179EFF79-750D-2E40-8324-76AC565B6E63}"/>
                </a:ext>
              </a:extLst>
            </p:cNvPr>
            <p:cNvSpPr txBox="1"/>
            <p:nvPr/>
          </p:nvSpPr>
          <p:spPr>
            <a:xfrm>
              <a:off x="6023480" y="4494257"/>
              <a:ext cx="627017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Arial" panose="020B0604020202020204" pitchFamily="34" charset="0"/>
                  <a:ea typeface="Gill Sans"/>
                  <a:cs typeface="Arial" panose="020B0604020202020204" pitchFamily="34" charset="0"/>
                  <a:sym typeface="Gill Sans"/>
                </a:rPr>
                <a:t>2010</a:t>
              </a:r>
              <a:r>
                <a:rPr kumimoji="0" lang="en-US" sz="1600" b="0" i="0" u="none" strike="noStrike" kern="0" cap="none" spc="0" normalizeH="0" baseline="0" noProof="0" dirty="0">
                  <a:ln>
                    <a:noFill/>
                  </a:ln>
                  <a:solidFill>
                    <a:srgbClr val="000000"/>
                  </a:solidFill>
                  <a:effectLst/>
                  <a:uLnTx/>
                  <a:uFillTx/>
                  <a:latin typeface="Arial" panose="020B0604020202020204" pitchFamily="34" charset="0"/>
                  <a:ea typeface="Gill Sans"/>
                  <a:cs typeface="Arial" panose="020B0604020202020204" pitchFamily="34" charset="0"/>
                  <a:sym typeface="Gill Sans"/>
                </a:rPr>
                <a:t> FEFP up to $6,883.17; FL legislature shifts more to property owners, (51% paid by State, 49% paid by local property owners)</a:t>
              </a:r>
              <a:endPar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47" name="TextBox 46">
              <a:extLst>
                <a:ext uri="{FF2B5EF4-FFF2-40B4-BE49-F238E27FC236}">
                  <a16:creationId xmlns:a16="http://schemas.microsoft.com/office/drawing/2014/main" id="{94B14A7B-F594-4C4D-926D-4670A53D989A}"/>
                </a:ext>
              </a:extLst>
            </p:cNvPr>
            <p:cNvSpPr txBox="1"/>
            <p:nvPr/>
          </p:nvSpPr>
          <p:spPr>
            <a:xfrm>
              <a:off x="6051716" y="5236194"/>
              <a:ext cx="5356940" cy="8156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ea typeface="Gill Sans"/>
                  <a:cs typeface="Gill Sans"/>
                  <a:sym typeface="Gill Sans"/>
                </a:rPr>
                <a:t>2011</a:t>
              </a:r>
              <a:r>
                <a:rPr kumimoji="0" lang="en-US" sz="1600" b="0" i="0" u="none" strike="noStrike" kern="0" cap="none" spc="0" normalizeH="0" baseline="0" noProof="0" dirty="0">
                  <a:ln>
                    <a:noFill/>
                  </a:ln>
                  <a:solidFill>
                    <a:srgbClr val="000000"/>
                  </a:solidFill>
                  <a:effectLst/>
                  <a:uLnTx/>
                  <a:uFillTx/>
                  <a:latin typeface="Arial"/>
                  <a:ea typeface="Gill Sans"/>
                  <a:cs typeface="Gill Sans"/>
                  <a:sym typeface="Gill Sans"/>
                </a:rPr>
                <a:t> </a:t>
              </a:r>
              <a:r>
                <a:rPr kumimoji="0" lang="en-US" sz="1500" b="0" i="0" u="none" strike="noStrike" kern="0" cap="none" spc="0" normalizeH="0" baseline="0" noProof="0" dirty="0">
                  <a:ln>
                    <a:noFill/>
                  </a:ln>
                  <a:solidFill>
                    <a:srgbClr val="000000"/>
                  </a:solidFill>
                  <a:effectLst/>
                  <a:uLnTx/>
                  <a:uFillTx/>
                  <a:latin typeface="Arial"/>
                  <a:ea typeface="Gill Sans"/>
                  <a:cs typeface="Gill Sans"/>
                  <a:sym typeface="Gill Sans"/>
                </a:rPr>
                <a:t>Federal Stimulus money runs out. FEFP back down to $6,333.85.  This is the beginning of serious funding issues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 name="TextBox 1">
            <a:extLst>
              <a:ext uri="{FF2B5EF4-FFF2-40B4-BE49-F238E27FC236}">
                <a16:creationId xmlns:a16="http://schemas.microsoft.com/office/drawing/2014/main" id="{32323177-C505-4AD6-A3B2-E4C821D13D56}"/>
              </a:ext>
            </a:extLst>
          </p:cNvPr>
          <p:cNvSpPr txBox="1"/>
          <p:nvPr/>
        </p:nvSpPr>
        <p:spPr>
          <a:xfrm>
            <a:off x="117987" y="0"/>
            <a:ext cx="1262462" cy="1274889"/>
          </a:xfrm>
          <a:prstGeom prst="rect">
            <a:avLst/>
          </a:prstGeom>
          <a:solidFill>
            <a:srgbClr val="0070C0"/>
          </a:solidFill>
        </p:spPr>
        <p:txBody>
          <a:bodyPr wrap="square" rtlCol="0">
            <a:spAutoFit/>
          </a:bodyPr>
          <a:lstStyle/>
          <a:p>
            <a:endParaRPr lang="en-US"/>
          </a:p>
        </p:txBody>
      </p:sp>
    </p:spTree>
    <p:extLst>
      <p:ext uri="{BB962C8B-B14F-4D97-AF65-F5344CB8AC3E}">
        <p14:creationId xmlns:p14="http://schemas.microsoft.com/office/powerpoint/2010/main" val="2094930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9" name="Google Shape;139;p5"/>
          <p:cNvSpPr txBox="1"/>
          <p:nvPr/>
        </p:nvSpPr>
        <p:spPr>
          <a:xfrm>
            <a:off x="1734914" y="216856"/>
            <a:ext cx="10023497" cy="104923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Gill Sans"/>
              <a:buNone/>
            </a:pPr>
            <a:r>
              <a:rPr lang="en-US" sz="3200" b="1" i="0" cap="none">
                <a:solidFill>
                  <a:schemeClr val="dk1"/>
                </a:solidFill>
                <a:latin typeface="+mj-lt"/>
                <a:ea typeface="Gill Sans"/>
                <a:cs typeface="Gill Sans"/>
                <a:sym typeface="Gill Sans"/>
              </a:rPr>
              <a:t>Hillsborough County 2012 and Beyond</a:t>
            </a:r>
            <a:endParaRPr b="1">
              <a:latin typeface="+mj-lt"/>
            </a:endParaRPr>
          </a:p>
        </p:txBody>
      </p:sp>
      <p:cxnSp>
        <p:nvCxnSpPr>
          <p:cNvPr id="140" name="Google Shape;140;p5"/>
          <p:cNvCxnSpPr/>
          <p:nvPr/>
        </p:nvCxnSpPr>
        <p:spPr>
          <a:xfrm>
            <a:off x="1734914" y="883142"/>
            <a:ext cx="9624252" cy="0"/>
          </a:xfrm>
          <a:prstGeom prst="straightConnector1">
            <a:avLst/>
          </a:prstGeom>
          <a:noFill/>
          <a:ln w="31750" cap="flat" cmpd="sng">
            <a:solidFill>
              <a:schemeClr val="accent1"/>
            </a:solidFill>
            <a:prstDash val="solid"/>
            <a:round/>
            <a:headEnd type="none" w="sm" len="sm"/>
            <a:tailEnd type="none" w="sm" len="sm"/>
          </a:ln>
        </p:spPr>
      </p:cxnSp>
      <p:pic>
        <p:nvPicPr>
          <p:cNvPr id="7" name="Picture 6">
            <a:extLst>
              <a:ext uri="{FF2B5EF4-FFF2-40B4-BE49-F238E27FC236}">
                <a16:creationId xmlns:a16="http://schemas.microsoft.com/office/drawing/2014/main" id="{840B2BCE-AF2D-D04E-A7E1-8D22C00F647E}"/>
              </a:ext>
            </a:extLst>
          </p:cNvPr>
          <p:cNvPicPr>
            <a:picLocks noChangeAspect="1"/>
          </p:cNvPicPr>
          <p:nvPr/>
        </p:nvPicPr>
        <p:blipFill>
          <a:blip r:embed="rId3"/>
          <a:stretch>
            <a:fillRect/>
          </a:stretch>
        </p:blipFill>
        <p:spPr>
          <a:xfrm>
            <a:off x="667231" y="-904626"/>
            <a:ext cx="11091179" cy="8847742"/>
          </a:xfrm>
          <a:prstGeom prst="rect">
            <a:avLst/>
          </a:prstGeom>
        </p:spPr>
      </p:pic>
      <p:cxnSp>
        <p:nvCxnSpPr>
          <p:cNvPr id="3" name="Straight Connector 2">
            <a:extLst>
              <a:ext uri="{FF2B5EF4-FFF2-40B4-BE49-F238E27FC236}">
                <a16:creationId xmlns:a16="http://schemas.microsoft.com/office/drawing/2014/main" id="{A78454FF-392D-E14A-A061-9C86F0E013C7}"/>
              </a:ext>
            </a:extLst>
          </p:cNvPr>
          <p:cNvCxnSpPr>
            <a:cxnSpLocks/>
          </p:cNvCxnSpPr>
          <p:nvPr/>
        </p:nvCxnSpPr>
        <p:spPr>
          <a:xfrm>
            <a:off x="2677026" y="3760544"/>
            <a:ext cx="0" cy="785309"/>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595D970-6BB4-1040-AA9B-1CFA2CE42113}"/>
              </a:ext>
            </a:extLst>
          </p:cNvPr>
          <p:cNvSpPr txBox="1"/>
          <p:nvPr/>
        </p:nvSpPr>
        <p:spPr>
          <a:xfrm>
            <a:off x="193260" y="4462644"/>
            <a:ext cx="1936349" cy="1785104"/>
          </a:xfrm>
          <a:prstGeom prst="rect">
            <a:avLst/>
          </a:prstGeom>
          <a:noFill/>
          <a:ln w="19050">
            <a:solidFill>
              <a:schemeClr val="accent1">
                <a:shade val="95000"/>
                <a:satMod val="105000"/>
              </a:schemeClr>
            </a:solidFill>
            <a:prstDash val="dash"/>
          </a:ln>
        </p:spPr>
        <p:txBody>
          <a:bodyPr wrap="square" lIns="91440" tIns="45720" rIns="91440" bIns="45720" rtlCol="0" anchor="t">
            <a:spAutoFit/>
          </a:bodyPr>
          <a:lstStyle/>
          <a:p>
            <a:r>
              <a:rPr lang="en-US" sz="1800" b="1" dirty="0">
                <a:solidFill>
                  <a:srgbClr val="C00000"/>
                </a:solidFill>
                <a:ea typeface="Gill Sans"/>
                <a:cs typeface="Gill Sans"/>
                <a:sym typeface="Gill Sans"/>
              </a:rPr>
              <a:t>2012 </a:t>
            </a:r>
            <a:r>
              <a:rPr lang="en-US" sz="1400" dirty="0">
                <a:solidFill>
                  <a:srgbClr val="C00000"/>
                </a:solidFill>
                <a:ea typeface="Gill Sans"/>
                <a:cs typeface="Gill Sans"/>
                <a:sym typeface="Gill Sans"/>
              </a:rPr>
              <a:t>Gates Grant tied to Common Core; teacher coach system causes hiring of district staff.  FEFP is $6,458.78</a:t>
            </a:r>
            <a:r>
              <a:rPr lang="en-US" dirty="0">
                <a:solidFill>
                  <a:srgbClr val="C00000"/>
                </a:solidFill>
                <a:ea typeface="Gill Sans"/>
                <a:cs typeface="Gill Sans"/>
                <a:sym typeface="Gill Sans"/>
              </a:rPr>
              <a:t> </a:t>
            </a:r>
            <a:endParaRPr lang="en-US" sz="1100" dirty="0">
              <a:solidFill>
                <a:srgbClr val="C00000"/>
              </a:solidFill>
            </a:endParaRPr>
          </a:p>
          <a:p>
            <a:endParaRPr lang="en-US" dirty="0"/>
          </a:p>
        </p:txBody>
      </p:sp>
      <p:cxnSp>
        <p:nvCxnSpPr>
          <p:cNvPr id="12" name="Straight Connector 11">
            <a:extLst>
              <a:ext uri="{FF2B5EF4-FFF2-40B4-BE49-F238E27FC236}">
                <a16:creationId xmlns:a16="http://schemas.microsoft.com/office/drawing/2014/main" id="{C1C7CE7E-4C4E-4149-A968-D1AE72DE0C68}"/>
              </a:ext>
            </a:extLst>
          </p:cNvPr>
          <p:cNvCxnSpPr>
            <a:cxnSpLocks/>
          </p:cNvCxnSpPr>
          <p:nvPr/>
        </p:nvCxnSpPr>
        <p:spPr>
          <a:xfrm>
            <a:off x="4059517" y="2503245"/>
            <a:ext cx="0" cy="785309"/>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1821A3B-E96D-9A47-BE27-8BED1B2DEDA5}"/>
              </a:ext>
            </a:extLst>
          </p:cNvPr>
          <p:cNvSpPr txBox="1"/>
          <p:nvPr/>
        </p:nvSpPr>
        <p:spPr>
          <a:xfrm>
            <a:off x="2088723" y="4785809"/>
            <a:ext cx="2795854" cy="1138773"/>
          </a:xfrm>
          <a:prstGeom prst="rect">
            <a:avLst/>
          </a:prstGeom>
          <a:noFill/>
          <a:ln w="19050">
            <a:solidFill>
              <a:schemeClr val="accent1">
                <a:shade val="95000"/>
                <a:satMod val="105000"/>
              </a:schemeClr>
            </a:solidFill>
            <a:prstDash val="dash"/>
          </a:ln>
        </p:spPr>
        <p:txBody>
          <a:bodyPr wrap="square" lIns="91440" tIns="45720" rIns="91440" bIns="45720" rtlCol="0" anchor="t">
            <a:spAutoFit/>
          </a:bodyPr>
          <a:lstStyle/>
          <a:p>
            <a:r>
              <a:rPr lang="en-US" sz="1800" b="1" dirty="0">
                <a:solidFill>
                  <a:srgbClr val="C00000"/>
                </a:solidFill>
                <a:ea typeface="Gill Sans"/>
                <a:cs typeface="Gill Sans"/>
                <a:sym typeface="Gill Sans"/>
              </a:rPr>
              <a:t>2014-5</a:t>
            </a:r>
            <a:r>
              <a:rPr lang="en-US" sz="1600" dirty="0">
                <a:solidFill>
                  <a:srgbClr val="C00000"/>
                </a:solidFill>
                <a:ea typeface="Gill Sans"/>
                <a:cs typeface="Gill Sans"/>
                <a:sym typeface="Gill Sans"/>
              </a:rPr>
              <a:t> Gates Grant starts going bad; Gates Foundation fails to pay $20 million to district. </a:t>
            </a:r>
            <a:r>
              <a:rPr lang="en-US" dirty="0">
                <a:solidFill>
                  <a:srgbClr val="C00000"/>
                </a:solidFill>
                <a:cs typeface="Gill Sans"/>
                <a:sym typeface="Gill Sans"/>
              </a:rPr>
              <a:t>FEFP is $6,925.33</a:t>
            </a:r>
            <a:endParaRPr lang="en-US" dirty="0">
              <a:solidFill>
                <a:srgbClr val="C00000"/>
              </a:solidFill>
              <a:cs typeface="Gill Sans"/>
            </a:endParaRPr>
          </a:p>
        </p:txBody>
      </p:sp>
      <p:cxnSp>
        <p:nvCxnSpPr>
          <p:cNvPr id="14" name="Straight Connector 13">
            <a:extLst>
              <a:ext uri="{FF2B5EF4-FFF2-40B4-BE49-F238E27FC236}">
                <a16:creationId xmlns:a16="http://schemas.microsoft.com/office/drawing/2014/main" id="{1F420D1B-5997-F64F-97DD-300BAB55C32B}"/>
              </a:ext>
            </a:extLst>
          </p:cNvPr>
          <p:cNvCxnSpPr>
            <a:cxnSpLocks/>
          </p:cNvCxnSpPr>
          <p:nvPr/>
        </p:nvCxnSpPr>
        <p:spPr>
          <a:xfrm>
            <a:off x="5918928" y="3519245"/>
            <a:ext cx="0" cy="1267909"/>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9D5A65C-28F7-B645-BAA2-12C9A624FDC0}"/>
              </a:ext>
            </a:extLst>
          </p:cNvPr>
          <p:cNvSpPr txBox="1"/>
          <p:nvPr/>
        </p:nvSpPr>
        <p:spPr>
          <a:xfrm>
            <a:off x="4973428" y="4811712"/>
            <a:ext cx="2050902" cy="1523494"/>
          </a:xfrm>
          <a:prstGeom prst="rect">
            <a:avLst/>
          </a:prstGeom>
          <a:noFill/>
          <a:ln w="19050">
            <a:solidFill>
              <a:schemeClr val="accent1">
                <a:shade val="95000"/>
                <a:satMod val="105000"/>
              </a:schemeClr>
            </a:solidFill>
            <a:prstDash val="dash"/>
          </a:ln>
        </p:spPr>
        <p:txBody>
          <a:bodyPr wrap="square" lIns="91440" tIns="45720" rIns="91440" bIns="45720" rtlCol="0" anchor="t">
            <a:spAutoFit/>
          </a:bodyPr>
          <a:lstStyle/>
          <a:p>
            <a:pPr>
              <a:buSzPts val="1800"/>
            </a:pPr>
            <a:r>
              <a:rPr lang="en-US" sz="1500" b="1" dirty="0">
                <a:solidFill>
                  <a:srgbClr val="C00000"/>
                </a:solidFill>
                <a:cs typeface="Gill Sans"/>
                <a:sym typeface="Gill Sans"/>
              </a:rPr>
              <a:t>2016</a:t>
            </a:r>
            <a:r>
              <a:rPr lang="en-US" sz="1500" dirty="0">
                <a:solidFill>
                  <a:srgbClr val="C00000"/>
                </a:solidFill>
                <a:cs typeface="Gill Sans"/>
                <a:sym typeface="Gill Sans"/>
              </a:rPr>
              <a:t> other districts seek millage and additional taxes; HCPS doesn’t FEFP is $7,172.15</a:t>
            </a:r>
          </a:p>
          <a:p>
            <a:endParaRPr lang="en-US" dirty="0"/>
          </a:p>
        </p:txBody>
      </p:sp>
      <p:cxnSp>
        <p:nvCxnSpPr>
          <p:cNvPr id="16" name="Straight Connector 15">
            <a:extLst>
              <a:ext uri="{FF2B5EF4-FFF2-40B4-BE49-F238E27FC236}">
                <a16:creationId xmlns:a16="http://schemas.microsoft.com/office/drawing/2014/main" id="{1E4F5A23-A6A7-B248-B5D2-60E3A6C06FA9}"/>
              </a:ext>
            </a:extLst>
          </p:cNvPr>
          <p:cNvCxnSpPr>
            <a:cxnSpLocks/>
          </p:cNvCxnSpPr>
          <p:nvPr/>
        </p:nvCxnSpPr>
        <p:spPr>
          <a:xfrm>
            <a:off x="6861823" y="2867787"/>
            <a:ext cx="0" cy="42076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B19836A-6FD5-4E42-B56D-B7C547898A9B}"/>
              </a:ext>
            </a:extLst>
          </p:cNvPr>
          <p:cNvSpPr txBox="1"/>
          <p:nvPr/>
        </p:nvSpPr>
        <p:spPr>
          <a:xfrm>
            <a:off x="2514599" y="957537"/>
            <a:ext cx="2795854" cy="1600438"/>
          </a:xfrm>
          <a:prstGeom prst="rect">
            <a:avLst/>
          </a:prstGeom>
          <a:noFill/>
          <a:ln w="19050">
            <a:solidFill>
              <a:schemeClr val="accent1">
                <a:shade val="95000"/>
                <a:satMod val="105000"/>
              </a:schemeClr>
            </a:solidFill>
            <a:prstDash val="dash"/>
          </a:ln>
        </p:spPr>
        <p:txBody>
          <a:bodyPr wrap="square" lIns="91440" tIns="45720" rIns="91440" bIns="45720" rtlCol="0" anchor="t">
            <a:spAutoFit/>
          </a:bodyPr>
          <a:lstStyle/>
          <a:p>
            <a:pPr>
              <a:buSzPts val="1800"/>
            </a:pPr>
            <a:r>
              <a:rPr lang="en-US" sz="1400" dirty="0">
                <a:solidFill>
                  <a:srgbClr val="C00000"/>
                </a:solidFill>
                <a:cs typeface="Gill Sans"/>
              </a:rPr>
              <a:t>2015 – School board fires superintendent; doesn’t fire coaches or other added staff. </a:t>
            </a:r>
            <a:r>
              <a:rPr lang="en-US" sz="1400" dirty="0">
                <a:solidFill>
                  <a:srgbClr val="C00000"/>
                </a:solidFill>
                <a:ea typeface="Gill Sans"/>
                <a:cs typeface="Gill Sans"/>
                <a:sym typeface="Gill Sans"/>
              </a:rPr>
              <a:t>; </a:t>
            </a:r>
            <a:r>
              <a:rPr lang="en-US" sz="1400" dirty="0">
                <a:solidFill>
                  <a:srgbClr val="C00000"/>
                </a:solidFill>
                <a:cs typeface="Gill Sans"/>
                <a:sym typeface="Gill Sans"/>
              </a:rPr>
              <a:t>Private consultant Gibson submits report that serves as basis to cut and privatize services.  </a:t>
            </a:r>
            <a:r>
              <a:rPr lang="en-US" sz="1400" dirty="0">
                <a:solidFill>
                  <a:srgbClr val="C00000"/>
                </a:solidFill>
                <a:cs typeface="Gill Sans"/>
              </a:rPr>
              <a:t>FEFP is $7,105.60</a:t>
            </a:r>
          </a:p>
        </p:txBody>
      </p:sp>
      <p:cxnSp>
        <p:nvCxnSpPr>
          <p:cNvPr id="20" name="Straight Connector 19">
            <a:extLst>
              <a:ext uri="{FF2B5EF4-FFF2-40B4-BE49-F238E27FC236}">
                <a16:creationId xmlns:a16="http://schemas.microsoft.com/office/drawing/2014/main" id="{9F61A653-3A85-7C48-B326-5346365C059B}"/>
              </a:ext>
            </a:extLst>
          </p:cNvPr>
          <p:cNvCxnSpPr>
            <a:cxnSpLocks/>
          </p:cNvCxnSpPr>
          <p:nvPr/>
        </p:nvCxnSpPr>
        <p:spPr>
          <a:xfrm>
            <a:off x="8765850" y="3923854"/>
            <a:ext cx="0" cy="692534"/>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97F6271-D583-9C4A-BC30-CD521BAC9B55}"/>
              </a:ext>
            </a:extLst>
          </p:cNvPr>
          <p:cNvSpPr txBox="1"/>
          <p:nvPr/>
        </p:nvSpPr>
        <p:spPr>
          <a:xfrm>
            <a:off x="5532268" y="959768"/>
            <a:ext cx="2795845" cy="2031325"/>
          </a:xfrm>
          <a:prstGeom prst="rect">
            <a:avLst/>
          </a:prstGeom>
          <a:noFill/>
          <a:ln w="19050">
            <a:solidFill>
              <a:schemeClr val="accent1">
                <a:shade val="95000"/>
                <a:satMod val="105000"/>
              </a:schemeClr>
            </a:solidFill>
            <a:prstDash val="dash"/>
          </a:ln>
        </p:spPr>
        <p:txBody>
          <a:bodyPr wrap="square" rtlCol="0">
            <a:spAutoFit/>
          </a:bodyPr>
          <a:lstStyle/>
          <a:p>
            <a:pPr>
              <a:buSzPts val="1800"/>
            </a:pPr>
            <a:r>
              <a:rPr lang="en-US" sz="1800" b="1" dirty="0">
                <a:solidFill>
                  <a:srgbClr val="C00000"/>
                </a:solidFill>
                <a:cs typeface="Gill Sans"/>
                <a:sym typeface="Gill Sans"/>
              </a:rPr>
              <a:t>2018</a:t>
            </a:r>
            <a:r>
              <a:rPr lang="en-US" b="1" dirty="0">
                <a:solidFill>
                  <a:srgbClr val="C00000"/>
                </a:solidFill>
                <a:cs typeface="Gill Sans"/>
                <a:sym typeface="Gill Sans"/>
              </a:rPr>
              <a:t> </a:t>
            </a:r>
            <a:r>
              <a:rPr lang="en-US" dirty="0">
                <a:solidFill>
                  <a:srgbClr val="C00000"/>
                </a:solidFill>
                <a:cs typeface="Gill Sans"/>
                <a:sym typeface="Gill Sans"/>
              </a:rPr>
              <a:t>Hillsborough seeks a half-cent sales surtax referendum which provides in excess of $130 million/year to be spent on capital projects</a:t>
            </a:r>
            <a:endParaRPr lang="en-US" dirty="0">
              <a:solidFill>
                <a:srgbClr val="C00000"/>
              </a:solidFill>
              <a:cs typeface="Gill Sans"/>
            </a:endParaRPr>
          </a:p>
          <a:p>
            <a:endParaRPr lang="en-US" dirty="0"/>
          </a:p>
        </p:txBody>
      </p:sp>
      <p:cxnSp>
        <p:nvCxnSpPr>
          <p:cNvPr id="23" name="Straight Connector 22">
            <a:extLst>
              <a:ext uri="{FF2B5EF4-FFF2-40B4-BE49-F238E27FC236}">
                <a16:creationId xmlns:a16="http://schemas.microsoft.com/office/drawing/2014/main" id="{31C7F661-F3C9-B14D-90CA-8D6EFEFC2DA1}"/>
              </a:ext>
            </a:extLst>
          </p:cNvPr>
          <p:cNvCxnSpPr>
            <a:cxnSpLocks/>
          </p:cNvCxnSpPr>
          <p:nvPr/>
        </p:nvCxnSpPr>
        <p:spPr>
          <a:xfrm>
            <a:off x="9008947" y="2796502"/>
            <a:ext cx="0" cy="194591"/>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EFB6BBB-B0C6-A649-AF62-BD1B84A593D1}"/>
              </a:ext>
            </a:extLst>
          </p:cNvPr>
          <p:cNvSpPr txBox="1"/>
          <p:nvPr/>
        </p:nvSpPr>
        <p:spPr>
          <a:xfrm>
            <a:off x="7173110" y="4627245"/>
            <a:ext cx="2193084" cy="1661993"/>
          </a:xfrm>
          <a:prstGeom prst="rect">
            <a:avLst/>
          </a:prstGeom>
          <a:noFill/>
          <a:ln w="19050">
            <a:solidFill>
              <a:schemeClr val="accent1">
                <a:shade val="95000"/>
                <a:satMod val="105000"/>
              </a:schemeClr>
            </a:solidFill>
            <a:prstDash val="dash"/>
          </a:ln>
        </p:spPr>
        <p:txBody>
          <a:bodyPr wrap="square" lIns="91440" tIns="45720" rIns="91440" bIns="45720" rtlCol="0" anchor="t">
            <a:spAutoFit/>
          </a:bodyPr>
          <a:lstStyle/>
          <a:p>
            <a:pPr>
              <a:buSzPts val="1800"/>
            </a:pPr>
            <a:r>
              <a:rPr lang="en-US" b="1" dirty="0">
                <a:solidFill>
                  <a:srgbClr val="C00000"/>
                </a:solidFill>
                <a:cs typeface="Gill Sans"/>
              </a:rPr>
              <a:t>2020 </a:t>
            </a:r>
            <a:r>
              <a:rPr lang="en-US" sz="1400" dirty="0">
                <a:solidFill>
                  <a:srgbClr val="C00000"/>
                </a:solidFill>
                <a:cs typeface="Gill Sans"/>
              </a:rPr>
              <a:t>New Sup.  Covid starts the next week. Millions of additional expenditures on devices, cleaning, and reopening plan. FEFP is $7,858.08, CARES/ESSER I ($45 mil)</a:t>
            </a:r>
            <a:endParaRPr lang="en-US" b="1" dirty="0">
              <a:solidFill>
                <a:srgbClr val="C00000"/>
              </a:solidFill>
              <a:cs typeface="Gill Sans"/>
            </a:endParaRPr>
          </a:p>
        </p:txBody>
      </p:sp>
      <p:cxnSp>
        <p:nvCxnSpPr>
          <p:cNvPr id="18" name="Straight Connector 17">
            <a:extLst>
              <a:ext uri="{FF2B5EF4-FFF2-40B4-BE49-F238E27FC236}">
                <a16:creationId xmlns:a16="http://schemas.microsoft.com/office/drawing/2014/main" id="{E7EB8A1D-0365-D725-607B-AA4D642951D5}"/>
              </a:ext>
            </a:extLst>
          </p:cNvPr>
          <p:cNvCxnSpPr>
            <a:cxnSpLocks/>
          </p:cNvCxnSpPr>
          <p:nvPr/>
        </p:nvCxnSpPr>
        <p:spPr>
          <a:xfrm>
            <a:off x="1150006" y="3677335"/>
            <a:ext cx="0" cy="785309"/>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774135E-B571-D466-9EFD-0B6D178C2B08}"/>
              </a:ext>
            </a:extLst>
          </p:cNvPr>
          <p:cNvSpPr txBox="1"/>
          <p:nvPr/>
        </p:nvSpPr>
        <p:spPr>
          <a:xfrm>
            <a:off x="8449729" y="948458"/>
            <a:ext cx="2993582" cy="2077492"/>
          </a:xfrm>
          <a:prstGeom prst="rect">
            <a:avLst/>
          </a:prstGeom>
          <a:noFill/>
          <a:ln w="19050">
            <a:solidFill>
              <a:schemeClr val="accent1">
                <a:shade val="95000"/>
                <a:satMod val="105000"/>
              </a:schemeClr>
            </a:solidFill>
            <a:prstDash val="dash"/>
          </a:ln>
        </p:spPr>
        <p:txBody>
          <a:bodyPr wrap="square" rtlCol="0">
            <a:spAutoFit/>
          </a:bodyPr>
          <a:lstStyle/>
          <a:p>
            <a:pPr>
              <a:buSzPts val="1800"/>
            </a:pPr>
            <a:r>
              <a:rPr lang="en-US" sz="1800" b="1" dirty="0">
                <a:solidFill>
                  <a:srgbClr val="C00000"/>
                </a:solidFill>
                <a:cs typeface="Gill Sans"/>
                <a:sym typeface="Gill Sans"/>
              </a:rPr>
              <a:t>2021 –</a:t>
            </a:r>
            <a:r>
              <a:rPr lang="en-US" sz="1500" dirty="0">
                <a:solidFill>
                  <a:srgbClr val="C00000"/>
                </a:solidFill>
                <a:cs typeface="Gill Sans"/>
                <a:sym typeface="Gill Sans"/>
              </a:rPr>
              <a:t>ESSER II and III held back by FLDOE, dispute with FLDOE, PTA campaign, 1,000 position cuts in HCPS.  Sup says we are at “foundational level of teaching.” FEFP is reduced to $7,679.17 (down by $178.91/student). </a:t>
            </a:r>
            <a:r>
              <a:rPr lang="en-US" sz="1800" dirty="0">
                <a:solidFill>
                  <a:srgbClr val="C00000"/>
                </a:solidFill>
                <a:cs typeface="Gill Sans"/>
                <a:sym typeface="Gill Sans"/>
              </a:rPr>
              <a:t>  </a:t>
            </a:r>
            <a:endParaRPr lang="en-US" dirty="0">
              <a:solidFill>
                <a:srgbClr val="C00000"/>
              </a:solidFill>
              <a:cs typeface="Gill Sans"/>
            </a:endParaRPr>
          </a:p>
          <a:p>
            <a:endParaRPr lang="en-US" dirty="0"/>
          </a:p>
        </p:txBody>
      </p:sp>
    </p:spTree>
    <p:extLst>
      <p:ext uri="{BB962C8B-B14F-4D97-AF65-F5344CB8AC3E}">
        <p14:creationId xmlns:p14="http://schemas.microsoft.com/office/powerpoint/2010/main" val="41236130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22B21A-0BEC-80EA-D246-CADA4D1E9217}"/>
              </a:ext>
            </a:extLst>
          </p:cNvPr>
          <p:cNvPicPr>
            <a:picLocks noChangeAspect="1"/>
          </p:cNvPicPr>
          <p:nvPr/>
        </p:nvPicPr>
        <p:blipFill>
          <a:blip r:embed="rId2"/>
          <a:stretch>
            <a:fillRect/>
          </a:stretch>
        </p:blipFill>
        <p:spPr>
          <a:xfrm>
            <a:off x="0" y="17059"/>
            <a:ext cx="12192000" cy="6823881"/>
          </a:xfrm>
          <a:prstGeom prst="rect">
            <a:avLst/>
          </a:prstGeom>
        </p:spPr>
      </p:pic>
    </p:spTree>
    <p:extLst>
      <p:ext uri="{BB962C8B-B14F-4D97-AF65-F5344CB8AC3E}">
        <p14:creationId xmlns:p14="http://schemas.microsoft.com/office/powerpoint/2010/main" val="385119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D0B23-2D36-9FE0-CEBF-A90DE28E80CB}"/>
              </a:ext>
            </a:extLst>
          </p:cNvPr>
          <p:cNvSpPr>
            <a:spLocks noGrp="1"/>
          </p:cNvSpPr>
          <p:nvPr>
            <p:ph type="title"/>
          </p:nvPr>
        </p:nvSpPr>
        <p:spPr/>
        <p:txBody>
          <a:bodyPr/>
          <a:lstStyle/>
          <a:p>
            <a:pPr algn="ctr"/>
            <a:r>
              <a:rPr lang="en-US" b="1" dirty="0">
                <a:solidFill>
                  <a:srgbClr val="0070C0"/>
                </a:solidFill>
                <a:latin typeface="Arial Nova" panose="020B0504020202020204" pitchFamily="34" charset="0"/>
              </a:rPr>
              <a:t>IMPORTANT: PTA IS A NON-PARTISAN ORGANIZATION</a:t>
            </a:r>
          </a:p>
        </p:txBody>
      </p:sp>
      <p:sp>
        <p:nvSpPr>
          <p:cNvPr id="3" name="Content Placeholder 2">
            <a:extLst>
              <a:ext uri="{FF2B5EF4-FFF2-40B4-BE49-F238E27FC236}">
                <a16:creationId xmlns:a16="http://schemas.microsoft.com/office/drawing/2014/main" id="{6FC04E3E-E932-87AC-76BF-D19A1F355E9D}"/>
              </a:ext>
            </a:extLst>
          </p:cNvPr>
          <p:cNvSpPr>
            <a:spLocks noGrp="1"/>
          </p:cNvSpPr>
          <p:nvPr>
            <p:ph idx="1"/>
          </p:nvPr>
        </p:nvSpPr>
        <p:spPr>
          <a:xfrm>
            <a:off x="1097280" y="1882066"/>
            <a:ext cx="10058400" cy="4252403"/>
          </a:xfrm>
        </p:spPr>
        <p:txBody>
          <a:bodyPr>
            <a:normAutofit fontScale="25000" lnSpcReduction="20000"/>
          </a:bodyPr>
          <a:lstStyle/>
          <a:p>
            <a:r>
              <a:rPr lang="en-US" sz="8000" dirty="0">
                <a:latin typeface="Arial Nova" panose="020B0504020202020204" pitchFamily="34" charset="0"/>
                <a:ea typeface="Batang" panose="02030600000101010101" pitchFamily="18" charset="-127"/>
              </a:rPr>
              <a:t>We </a:t>
            </a:r>
            <a:r>
              <a:rPr lang="en-US" sz="8000" b="1" dirty="0">
                <a:latin typeface="Arial Nova" panose="020B0504020202020204" pitchFamily="34" charset="0"/>
                <a:ea typeface="Batang" panose="02030600000101010101" pitchFamily="18" charset="-127"/>
              </a:rPr>
              <a:t>serve students, families and educators</a:t>
            </a:r>
            <a:r>
              <a:rPr lang="en-US" sz="8000" dirty="0">
                <a:latin typeface="Arial Nova" panose="020B0504020202020204" pitchFamily="34" charset="0"/>
                <a:ea typeface="Batang" panose="02030600000101010101" pitchFamily="18" charset="-127"/>
              </a:rPr>
              <a:t>.  Our </a:t>
            </a:r>
            <a:r>
              <a:rPr lang="en-US" sz="8000" b="1" dirty="0">
                <a:latin typeface="Arial Nova" panose="020B0504020202020204" pitchFamily="34" charset="0"/>
                <a:ea typeface="Batang" panose="02030600000101010101" pitchFamily="18" charset="-127"/>
              </a:rPr>
              <a:t>guiding principles </a:t>
            </a:r>
            <a:r>
              <a:rPr lang="en-US" sz="8000" dirty="0">
                <a:latin typeface="Arial Nova" panose="020B0504020202020204" pitchFamily="34" charset="0"/>
                <a:ea typeface="Batang" panose="02030600000101010101" pitchFamily="18" charset="-127"/>
              </a:rPr>
              <a:t>are child welfare, raising the standards of home life, and advocating for laws to further education and well being of children.</a:t>
            </a:r>
          </a:p>
          <a:p>
            <a:r>
              <a:rPr lang="en-US" sz="8000" dirty="0">
                <a:latin typeface="Arial Nova" panose="020B0504020202020204" pitchFamily="34" charset="0"/>
                <a:ea typeface="Batang" panose="02030600000101010101" pitchFamily="18" charset="-127"/>
              </a:rPr>
              <a:t>Our </a:t>
            </a:r>
            <a:r>
              <a:rPr lang="en-US" sz="8000" b="1" dirty="0">
                <a:latin typeface="Arial Nova" panose="020B0504020202020204" pitchFamily="34" charset="0"/>
                <a:ea typeface="Batang" panose="02030600000101010101" pitchFamily="18" charset="-127"/>
              </a:rPr>
              <a:t>values</a:t>
            </a:r>
            <a:r>
              <a:rPr lang="en-US" sz="8000" dirty="0">
                <a:latin typeface="Arial Nova" panose="020B0504020202020204" pitchFamily="34" charset="0"/>
                <a:ea typeface="Batang" panose="02030600000101010101" pitchFamily="18" charset="-127"/>
              </a:rPr>
              <a:t> are collaboration, commitment, diversity, respect and accountability.  See </a:t>
            </a:r>
            <a:r>
              <a:rPr lang="en-US" sz="8000" dirty="0">
                <a:latin typeface="Arial Nova" panose="020B0504020202020204" pitchFamily="34" charset="0"/>
                <a:ea typeface="Batang" panose="02030600000101010101" pitchFamily="18" charset="-127"/>
                <a:hlinkClick r:id="rId2"/>
              </a:rPr>
              <a:t>https://floridapta.org/our-mission/</a:t>
            </a:r>
            <a:r>
              <a:rPr lang="en-US" sz="8000" dirty="0">
                <a:latin typeface="Arial Nova" panose="020B0504020202020204" pitchFamily="34" charset="0"/>
                <a:ea typeface="Batang" panose="02030600000101010101" pitchFamily="18" charset="-127"/>
              </a:rPr>
              <a:t> </a:t>
            </a:r>
          </a:p>
          <a:p>
            <a:r>
              <a:rPr lang="en-US" sz="8000" dirty="0">
                <a:latin typeface="Arial Nova" panose="020B0504020202020204" pitchFamily="34" charset="0"/>
                <a:ea typeface="Batang" panose="02030600000101010101" pitchFamily="18" charset="-127"/>
              </a:rPr>
              <a:t>We do not attack people, we do not endorse individual candidates, but we do advocate for anything that falls within a national, state or local position statement.  To find our </a:t>
            </a:r>
            <a:r>
              <a:rPr lang="en-US" sz="8000" b="1" dirty="0">
                <a:latin typeface="Arial Nova" panose="020B0504020202020204" pitchFamily="34" charset="0"/>
                <a:ea typeface="Batang" panose="02030600000101010101" pitchFamily="18" charset="-127"/>
              </a:rPr>
              <a:t>position statements and resolutions</a:t>
            </a:r>
            <a:r>
              <a:rPr lang="en-US" sz="8000" dirty="0">
                <a:latin typeface="Arial Nova" panose="020B0504020202020204" pitchFamily="34" charset="0"/>
                <a:ea typeface="Batang" panose="02030600000101010101" pitchFamily="18" charset="-127"/>
              </a:rPr>
              <a:t>, click here: </a:t>
            </a:r>
          </a:p>
          <a:p>
            <a:pPr lvl="1"/>
            <a:r>
              <a:rPr lang="en-US" sz="8000" dirty="0">
                <a:latin typeface="Arial Nova" panose="020B0504020202020204" pitchFamily="34" charset="0"/>
                <a:ea typeface="Batang" panose="02030600000101010101" pitchFamily="18" charset="-127"/>
              </a:rPr>
              <a:t>Current Statements: </a:t>
            </a:r>
            <a:r>
              <a:rPr lang="en-US" sz="8000" dirty="0">
                <a:latin typeface="Arial Nova" panose="020B0504020202020204" pitchFamily="34" charset="0"/>
                <a:ea typeface="Batang" panose="02030600000101010101" pitchFamily="18" charset="-127"/>
                <a:hlinkClick r:id="rId3"/>
              </a:rPr>
              <a:t>https://floridapta.org/media/2019/08/F19-20.Florida_PTA_Action_Platform_Current_Position_Statement.pdf</a:t>
            </a:r>
            <a:endParaRPr lang="en-US" sz="8000" dirty="0">
              <a:latin typeface="Arial Nova" panose="020B0504020202020204" pitchFamily="34" charset="0"/>
              <a:ea typeface="Batang" panose="02030600000101010101" pitchFamily="18" charset="-127"/>
            </a:endParaRPr>
          </a:p>
          <a:p>
            <a:pPr lvl="1"/>
            <a:r>
              <a:rPr lang="en-US" sz="8000" dirty="0">
                <a:latin typeface="Arial Nova" panose="020B0504020202020204" pitchFamily="34" charset="0"/>
                <a:ea typeface="Batang" panose="02030600000101010101" pitchFamily="18" charset="-127"/>
              </a:rPr>
              <a:t>Resolutions direct local units: </a:t>
            </a:r>
            <a:r>
              <a:rPr lang="en-US" sz="8000" dirty="0">
                <a:latin typeface="Arial Nova" panose="020B0504020202020204" pitchFamily="34" charset="0"/>
                <a:ea typeface="Batang" panose="02030600000101010101" pitchFamily="18" charset="-127"/>
                <a:hlinkClick r:id="rId4"/>
              </a:rPr>
              <a:t>https://floridapta.org/resolutions/</a:t>
            </a:r>
            <a:r>
              <a:rPr lang="en-US" sz="8000" dirty="0">
                <a:latin typeface="Arial Nova" panose="020B0504020202020204" pitchFamily="34" charset="0"/>
                <a:ea typeface="Batang" panose="02030600000101010101" pitchFamily="18" charset="-127"/>
              </a:rPr>
              <a:t> </a:t>
            </a:r>
          </a:p>
          <a:p>
            <a:pPr lvl="1"/>
            <a:r>
              <a:rPr lang="en-US" sz="8000" dirty="0">
                <a:latin typeface="Arial Nova" panose="020B0504020202020204" pitchFamily="34" charset="0"/>
                <a:ea typeface="Batang" panose="02030600000101010101" pitchFamily="18" charset="-127"/>
              </a:rPr>
              <a:t>National, has drop down bars: </a:t>
            </a:r>
            <a:r>
              <a:rPr lang="en-US" sz="8000" dirty="0">
                <a:latin typeface="Arial Nova" panose="020B0504020202020204" pitchFamily="34" charset="0"/>
                <a:ea typeface="Batang" panose="02030600000101010101" pitchFamily="18" charset="-127"/>
                <a:hlinkClick r:id="rId5"/>
              </a:rPr>
              <a:t>https://www.pta.org/home/advocacy/ptas-positions/Individual-Position-Statements</a:t>
            </a:r>
            <a:r>
              <a:rPr lang="en-US" sz="8000" dirty="0">
                <a:latin typeface="Arial Nova" panose="020B0504020202020204" pitchFamily="34" charset="0"/>
                <a:ea typeface="Batang" panose="02030600000101010101" pitchFamily="18" charset="-127"/>
              </a:rPr>
              <a:t>  </a:t>
            </a:r>
          </a:p>
          <a:p>
            <a:endParaRPr lang="en-US" dirty="0"/>
          </a:p>
          <a:p>
            <a:endParaRPr lang="en-US" dirty="0"/>
          </a:p>
          <a:p>
            <a:endParaRPr lang="en-US" dirty="0"/>
          </a:p>
          <a:p>
            <a:endParaRPr lang="en-US" dirty="0"/>
          </a:p>
          <a:p>
            <a:r>
              <a:rPr lang="en-US" dirty="0"/>
              <a:t> https://floridapta.org/our-mission/</a:t>
            </a:r>
          </a:p>
        </p:txBody>
      </p:sp>
    </p:spTree>
    <p:extLst>
      <p:ext uri="{BB962C8B-B14F-4D97-AF65-F5344CB8AC3E}">
        <p14:creationId xmlns:p14="http://schemas.microsoft.com/office/powerpoint/2010/main" val="18149879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60F322-AFB9-6940-0C58-A90C58FC1097}"/>
              </a:ext>
            </a:extLst>
          </p:cNvPr>
          <p:cNvSpPr txBox="1"/>
          <p:nvPr/>
        </p:nvSpPr>
        <p:spPr>
          <a:xfrm>
            <a:off x="3047260" y="1584560"/>
            <a:ext cx="6094520" cy="3693319"/>
          </a:xfrm>
          <a:prstGeom prst="rect">
            <a:avLst/>
          </a:prstGeom>
          <a:noFill/>
        </p:spPr>
        <p:txBody>
          <a:bodyPr wrap="square">
            <a:spAutoFit/>
          </a:bodyPr>
          <a:lstStyle/>
          <a:p>
            <a:pPr algn="l"/>
            <a:r>
              <a:rPr lang="en-US" b="0" i="0" dirty="0">
                <a:solidFill>
                  <a:srgbClr val="050505"/>
                </a:solidFill>
                <a:effectLst/>
                <a:latin typeface="Segoe UI Historic" panose="020B0502040204020203" pitchFamily="34" charset="0"/>
              </a:rPr>
              <a:t>• In 2007, public education funding was at its peak in Florida, thus at that time, FL was ranked 23rd nationally in public education funding </a:t>
            </a:r>
          </a:p>
          <a:p>
            <a:pPr algn="l"/>
            <a:r>
              <a:rPr lang="en-US" b="0" i="0" dirty="0">
                <a:solidFill>
                  <a:srgbClr val="050505"/>
                </a:solidFill>
                <a:effectLst/>
                <a:latin typeface="Segoe UI Historic" panose="020B0502040204020203" pitchFamily="34" charset="0"/>
              </a:rPr>
              <a:t>• Currently, Florida is ranked 44th in per pupil funding and 48th in teacher pay </a:t>
            </a:r>
          </a:p>
          <a:p>
            <a:pPr algn="l"/>
            <a:r>
              <a:rPr lang="en-US" b="0" i="0" dirty="0">
                <a:solidFill>
                  <a:srgbClr val="050505"/>
                </a:solidFill>
                <a:effectLst/>
                <a:latin typeface="Segoe UI Historic" panose="020B0502040204020203" pitchFamily="34" charset="0"/>
              </a:rPr>
              <a:t>• Out of 61 FL counties, HCPS is ranked 45th in funding </a:t>
            </a:r>
          </a:p>
          <a:p>
            <a:pPr algn="l"/>
            <a:r>
              <a:rPr lang="en-US" b="0" i="0" dirty="0">
                <a:solidFill>
                  <a:srgbClr val="050505"/>
                </a:solidFill>
                <a:effectLst/>
                <a:latin typeface="Segoe UI Historic" panose="020B0502040204020203" pitchFamily="34" charset="0"/>
              </a:rPr>
              <a:t>• 90+% of current budget is spent on district salaries. HCPS is the 8th largest school district in the United States</a:t>
            </a:r>
          </a:p>
          <a:p>
            <a:pPr algn="l"/>
            <a:r>
              <a:rPr lang="en-US" b="0" i="0" dirty="0">
                <a:solidFill>
                  <a:srgbClr val="050505"/>
                </a:solidFill>
                <a:effectLst/>
                <a:latin typeface="Segoe UI Historic" panose="020B0502040204020203" pitchFamily="34" charset="0"/>
              </a:rPr>
              <a:t>• 23 other counties (about a third of the state) sought a Millage in years past and approved a Millage to supplement public education funding given by the state of FL.  Only Hillsborough’s millage referendum did not pass </a:t>
            </a:r>
          </a:p>
          <a:p>
            <a:pPr algn="l"/>
            <a:endParaRPr lang="en-US" b="0" i="0" dirty="0">
              <a:solidFill>
                <a:srgbClr val="050505"/>
              </a:solidFill>
              <a:effectLst/>
              <a:latin typeface="Segoe UI Historic" panose="020B0502040204020203" pitchFamily="34" charset="0"/>
            </a:endParaRPr>
          </a:p>
        </p:txBody>
      </p:sp>
    </p:spTree>
    <p:extLst>
      <p:ext uri="{BB962C8B-B14F-4D97-AF65-F5344CB8AC3E}">
        <p14:creationId xmlns:p14="http://schemas.microsoft.com/office/powerpoint/2010/main" val="11531249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4"/>
          <p:cNvSpPr txBox="1"/>
          <p:nvPr/>
        </p:nvSpPr>
        <p:spPr>
          <a:xfrm>
            <a:off x="1694923" y="1266091"/>
            <a:ext cx="8762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200000"/>
              </a:lnSpc>
              <a:spcBef>
                <a:spcPts val="0"/>
              </a:spcBef>
              <a:spcAft>
                <a:spcPts val="0"/>
              </a:spcAft>
              <a:buNone/>
            </a:pPr>
            <a:endParaRPr/>
          </a:p>
        </p:txBody>
      </p:sp>
      <p:sp>
        <p:nvSpPr>
          <p:cNvPr id="119" name="Google Shape;119;p4"/>
          <p:cNvSpPr txBox="1"/>
          <p:nvPr/>
        </p:nvSpPr>
        <p:spPr>
          <a:xfrm>
            <a:off x="1694914" y="216856"/>
            <a:ext cx="10497086" cy="10491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Gill Sans"/>
              <a:buNone/>
            </a:pPr>
            <a:r>
              <a:rPr lang="en-US" sz="3200" b="1">
                <a:solidFill>
                  <a:schemeClr val="dk1"/>
                </a:solidFill>
                <a:latin typeface="+mj-lt"/>
                <a:ea typeface="Gill Sans"/>
                <a:cs typeface="Gill Sans"/>
                <a:sym typeface="Gill Sans"/>
              </a:rPr>
              <a:t>After financial crisis, funding increases </a:t>
            </a:r>
            <a:r>
              <a:rPr lang="en-US" sz="3200" b="1" i="1">
                <a:solidFill>
                  <a:schemeClr val="dk1"/>
                </a:solidFill>
                <a:latin typeface="+mj-lt"/>
                <a:ea typeface="Gill Sans"/>
                <a:cs typeface="Gill Sans"/>
                <a:sym typeface="Gill Sans"/>
              </a:rPr>
              <a:t>marginally</a:t>
            </a:r>
            <a:endParaRPr b="1" i="1">
              <a:latin typeface="+mj-lt"/>
            </a:endParaRPr>
          </a:p>
        </p:txBody>
      </p:sp>
      <p:cxnSp>
        <p:nvCxnSpPr>
          <p:cNvPr id="120" name="Google Shape;120;p4"/>
          <p:cNvCxnSpPr/>
          <p:nvPr/>
        </p:nvCxnSpPr>
        <p:spPr>
          <a:xfrm>
            <a:off x="1734914" y="883142"/>
            <a:ext cx="9624252" cy="0"/>
          </a:xfrm>
          <a:prstGeom prst="straightConnector1">
            <a:avLst/>
          </a:prstGeom>
          <a:noFill/>
          <a:ln w="31750" cap="flat" cmpd="sng">
            <a:solidFill>
              <a:schemeClr val="accent1"/>
            </a:solidFill>
            <a:prstDash val="solid"/>
            <a:round/>
            <a:headEnd type="none" w="sm" len="sm"/>
            <a:tailEnd type="none" w="sm" len="sm"/>
          </a:ln>
        </p:spPr>
      </p:cxnSp>
      <p:pic>
        <p:nvPicPr>
          <p:cNvPr id="121" name="Google Shape;121;p4"/>
          <p:cNvPicPr preferRelativeResize="0"/>
          <p:nvPr/>
        </p:nvPicPr>
        <p:blipFill>
          <a:blip r:embed="rId3">
            <a:alphaModFix/>
          </a:blip>
          <a:stretch>
            <a:fillRect/>
          </a:stretch>
        </p:blipFill>
        <p:spPr>
          <a:xfrm>
            <a:off x="2746188" y="1135066"/>
            <a:ext cx="6659569" cy="4979309"/>
          </a:xfrm>
          <a:prstGeom prst="rect">
            <a:avLst/>
          </a:prstGeom>
          <a:noFill/>
          <a:ln>
            <a:noFill/>
          </a:ln>
        </p:spPr>
      </p:pic>
    </p:spTree>
    <p:extLst>
      <p:ext uri="{BB962C8B-B14F-4D97-AF65-F5344CB8AC3E}">
        <p14:creationId xmlns:p14="http://schemas.microsoft.com/office/powerpoint/2010/main" val="32632236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87696E1-C4E6-54B4-EA16-B363EE66B0F4}"/>
              </a:ext>
            </a:extLst>
          </p:cNvPr>
          <p:cNvPicPr>
            <a:picLocks noChangeAspect="1"/>
          </p:cNvPicPr>
          <p:nvPr/>
        </p:nvPicPr>
        <p:blipFill>
          <a:blip r:embed="rId2"/>
          <a:stretch>
            <a:fillRect/>
          </a:stretch>
        </p:blipFill>
        <p:spPr>
          <a:xfrm>
            <a:off x="0" y="9415"/>
            <a:ext cx="12192000" cy="6839170"/>
          </a:xfrm>
          <a:prstGeom prst="rect">
            <a:avLst/>
          </a:prstGeom>
        </p:spPr>
      </p:pic>
    </p:spTree>
    <p:extLst>
      <p:ext uri="{BB962C8B-B14F-4D97-AF65-F5344CB8AC3E}">
        <p14:creationId xmlns:p14="http://schemas.microsoft.com/office/powerpoint/2010/main" val="22246418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FC121B-8F59-6ACE-C6FF-988AC06B5C2A}"/>
              </a:ext>
            </a:extLst>
          </p:cNvPr>
          <p:cNvPicPr>
            <a:picLocks noChangeAspect="1"/>
          </p:cNvPicPr>
          <p:nvPr/>
        </p:nvPicPr>
        <p:blipFill>
          <a:blip r:embed="rId2"/>
          <a:stretch>
            <a:fillRect/>
          </a:stretch>
        </p:blipFill>
        <p:spPr>
          <a:xfrm>
            <a:off x="1809152" y="499653"/>
            <a:ext cx="8573696" cy="5858693"/>
          </a:xfrm>
          <a:prstGeom prst="rect">
            <a:avLst/>
          </a:prstGeom>
        </p:spPr>
      </p:pic>
    </p:spTree>
    <p:extLst>
      <p:ext uri="{BB962C8B-B14F-4D97-AF65-F5344CB8AC3E}">
        <p14:creationId xmlns:p14="http://schemas.microsoft.com/office/powerpoint/2010/main" val="21544437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8BA5A0-97C5-9586-E07F-B7138A1022AF}"/>
              </a:ext>
            </a:extLst>
          </p:cNvPr>
          <p:cNvPicPr>
            <a:picLocks noChangeAspect="1"/>
          </p:cNvPicPr>
          <p:nvPr/>
        </p:nvPicPr>
        <p:blipFill>
          <a:blip r:embed="rId2"/>
          <a:stretch>
            <a:fillRect/>
          </a:stretch>
        </p:blipFill>
        <p:spPr>
          <a:xfrm>
            <a:off x="461176" y="251969"/>
            <a:ext cx="11269648" cy="6354062"/>
          </a:xfrm>
          <a:prstGeom prst="rect">
            <a:avLst/>
          </a:prstGeom>
        </p:spPr>
      </p:pic>
    </p:spTree>
    <p:extLst>
      <p:ext uri="{BB962C8B-B14F-4D97-AF65-F5344CB8AC3E}">
        <p14:creationId xmlns:p14="http://schemas.microsoft.com/office/powerpoint/2010/main" val="24570901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6F8E0F-601F-B124-19A8-072989EB342C}"/>
              </a:ext>
            </a:extLst>
          </p:cNvPr>
          <p:cNvPicPr>
            <a:picLocks noChangeAspect="1"/>
          </p:cNvPicPr>
          <p:nvPr/>
        </p:nvPicPr>
        <p:blipFill>
          <a:blip r:embed="rId2"/>
          <a:stretch>
            <a:fillRect/>
          </a:stretch>
        </p:blipFill>
        <p:spPr>
          <a:xfrm>
            <a:off x="846992" y="280548"/>
            <a:ext cx="10498015" cy="6296904"/>
          </a:xfrm>
          <a:prstGeom prst="rect">
            <a:avLst/>
          </a:prstGeom>
        </p:spPr>
      </p:pic>
    </p:spTree>
    <p:extLst>
      <p:ext uri="{BB962C8B-B14F-4D97-AF65-F5344CB8AC3E}">
        <p14:creationId xmlns:p14="http://schemas.microsoft.com/office/powerpoint/2010/main" val="20087917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854C4D-7C61-0E7B-CBCE-EAFA278C6710}"/>
              </a:ext>
            </a:extLst>
          </p:cNvPr>
          <p:cNvPicPr>
            <a:picLocks noChangeAspect="1"/>
          </p:cNvPicPr>
          <p:nvPr/>
        </p:nvPicPr>
        <p:blipFill>
          <a:blip r:embed="rId2"/>
          <a:stretch>
            <a:fillRect/>
          </a:stretch>
        </p:blipFill>
        <p:spPr>
          <a:xfrm>
            <a:off x="199202" y="151942"/>
            <a:ext cx="11793596" cy="6554115"/>
          </a:xfrm>
          <a:prstGeom prst="rect">
            <a:avLst/>
          </a:prstGeom>
        </p:spPr>
      </p:pic>
    </p:spTree>
    <p:extLst>
      <p:ext uri="{BB962C8B-B14F-4D97-AF65-F5344CB8AC3E}">
        <p14:creationId xmlns:p14="http://schemas.microsoft.com/office/powerpoint/2010/main" val="8212203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24E88F-95D5-BE03-0844-2711801C6031}"/>
              </a:ext>
            </a:extLst>
          </p:cNvPr>
          <p:cNvPicPr>
            <a:picLocks noChangeAspect="1"/>
          </p:cNvPicPr>
          <p:nvPr/>
        </p:nvPicPr>
        <p:blipFill>
          <a:blip r:embed="rId2"/>
          <a:stretch>
            <a:fillRect/>
          </a:stretch>
        </p:blipFill>
        <p:spPr>
          <a:xfrm>
            <a:off x="661229" y="242443"/>
            <a:ext cx="10869542" cy="6373114"/>
          </a:xfrm>
          <a:prstGeom prst="rect">
            <a:avLst/>
          </a:prstGeom>
        </p:spPr>
      </p:pic>
    </p:spTree>
    <p:extLst>
      <p:ext uri="{BB962C8B-B14F-4D97-AF65-F5344CB8AC3E}">
        <p14:creationId xmlns:p14="http://schemas.microsoft.com/office/powerpoint/2010/main" val="9661647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512241-7E1C-31EF-9D35-1638B9942A32}"/>
              </a:ext>
            </a:extLst>
          </p:cNvPr>
          <p:cNvPicPr>
            <a:picLocks noChangeAspect="1"/>
          </p:cNvPicPr>
          <p:nvPr/>
        </p:nvPicPr>
        <p:blipFill>
          <a:blip r:embed="rId2"/>
          <a:stretch>
            <a:fillRect/>
          </a:stretch>
        </p:blipFill>
        <p:spPr>
          <a:xfrm>
            <a:off x="608834" y="318653"/>
            <a:ext cx="10974332" cy="6220693"/>
          </a:xfrm>
          <a:prstGeom prst="rect">
            <a:avLst/>
          </a:prstGeom>
        </p:spPr>
      </p:pic>
    </p:spTree>
    <p:extLst>
      <p:ext uri="{BB962C8B-B14F-4D97-AF65-F5344CB8AC3E}">
        <p14:creationId xmlns:p14="http://schemas.microsoft.com/office/powerpoint/2010/main" val="12861713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E02532-AFA9-7B31-6D9C-B8C11EE4E57C}"/>
              </a:ext>
            </a:extLst>
          </p:cNvPr>
          <p:cNvPicPr>
            <a:picLocks noChangeAspect="1"/>
          </p:cNvPicPr>
          <p:nvPr/>
        </p:nvPicPr>
        <p:blipFill>
          <a:blip r:embed="rId2"/>
          <a:stretch>
            <a:fillRect/>
          </a:stretch>
        </p:blipFill>
        <p:spPr>
          <a:xfrm>
            <a:off x="1451914" y="623496"/>
            <a:ext cx="9288171" cy="5611008"/>
          </a:xfrm>
          <a:prstGeom prst="rect">
            <a:avLst/>
          </a:prstGeom>
        </p:spPr>
      </p:pic>
    </p:spTree>
    <p:extLst>
      <p:ext uri="{BB962C8B-B14F-4D97-AF65-F5344CB8AC3E}">
        <p14:creationId xmlns:p14="http://schemas.microsoft.com/office/powerpoint/2010/main" val="797799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AEF50-19F2-1A90-0B2F-B6B6A3DFC243}"/>
              </a:ext>
            </a:extLst>
          </p:cNvPr>
          <p:cNvSpPr>
            <a:spLocks noGrp="1"/>
          </p:cNvSpPr>
          <p:nvPr>
            <p:ph type="title"/>
          </p:nvPr>
        </p:nvSpPr>
        <p:spPr>
          <a:xfrm>
            <a:off x="1097280" y="286604"/>
            <a:ext cx="10058400" cy="965148"/>
          </a:xfrm>
        </p:spPr>
        <p:txBody>
          <a:bodyPr/>
          <a:lstStyle/>
          <a:p>
            <a:pPr algn="ctr"/>
            <a:r>
              <a:rPr lang="en-US" dirty="0">
                <a:solidFill>
                  <a:srgbClr val="0070C0"/>
                </a:solidFill>
                <a:latin typeface="Arial Nova" panose="020B0504020202020204" pitchFamily="34" charset="0"/>
              </a:rPr>
              <a:t>Non-Partisan &amp; 501(c)(3) status</a:t>
            </a:r>
          </a:p>
        </p:txBody>
      </p:sp>
      <p:sp>
        <p:nvSpPr>
          <p:cNvPr id="3" name="Content Placeholder 2">
            <a:extLst>
              <a:ext uri="{FF2B5EF4-FFF2-40B4-BE49-F238E27FC236}">
                <a16:creationId xmlns:a16="http://schemas.microsoft.com/office/drawing/2014/main" id="{1A188AD0-2C1E-5DD7-D4A1-CDD9B057F038}"/>
              </a:ext>
            </a:extLst>
          </p:cNvPr>
          <p:cNvSpPr>
            <a:spLocks noGrp="1"/>
          </p:cNvSpPr>
          <p:nvPr>
            <p:ph idx="1"/>
          </p:nvPr>
        </p:nvSpPr>
        <p:spPr>
          <a:xfrm>
            <a:off x="1097280" y="1864311"/>
            <a:ext cx="10058400" cy="4536489"/>
          </a:xfrm>
        </p:spPr>
        <p:txBody>
          <a:bodyPr>
            <a:normAutofit fontScale="85000" lnSpcReduction="10000"/>
          </a:bodyPr>
          <a:lstStyle/>
          <a:p>
            <a:r>
              <a:rPr lang="en-US" b="0" i="0" dirty="0">
                <a:solidFill>
                  <a:srgbClr val="000000"/>
                </a:solidFill>
                <a:effectLst/>
                <a:latin typeface="Arial Nova" panose="020B0504020202020204" pitchFamily="34" charset="0"/>
              </a:rPr>
              <a:t>To retain tax-exempt status and continue to receive tax-deductible contributions, those PTAs that are recognized as being tax exempt under Internal Revenue Code (IRC) Section 501(c)(3) may not (1) devote more than an insubstantial part of their activities to influence legislation (generally interpreted as </a:t>
            </a:r>
            <a:r>
              <a:rPr lang="en-US" b="1" i="0" dirty="0">
                <a:solidFill>
                  <a:srgbClr val="000000"/>
                </a:solidFill>
                <a:effectLst/>
                <a:latin typeface="Arial Nova" panose="020B0504020202020204" pitchFamily="34" charset="0"/>
              </a:rPr>
              <a:t>not exceeding five percent of total expenditures</a:t>
            </a:r>
            <a:r>
              <a:rPr lang="en-US" b="0" i="0" dirty="0">
                <a:solidFill>
                  <a:srgbClr val="000000"/>
                </a:solidFill>
                <a:effectLst/>
                <a:latin typeface="Arial Nova" panose="020B0504020202020204" pitchFamily="34" charset="0"/>
              </a:rPr>
              <a:t>); (2) participate in any political campaign on behalf of or in opposition to a </a:t>
            </a:r>
            <a:r>
              <a:rPr lang="en-US" b="1" i="0" dirty="0">
                <a:solidFill>
                  <a:srgbClr val="000000"/>
                </a:solidFill>
                <a:effectLst/>
                <a:latin typeface="Arial Nova" panose="020B0504020202020204" pitchFamily="34" charset="0"/>
              </a:rPr>
              <a:t>candidate</a:t>
            </a:r>
            <a:r>
              <a:rPr lang="en-US" b="0" i="0" dirty="0">
                <a:solidFill>
                  <a:srgbClr val="000000"/>
                </a:solidFill>
                <a:effectLst/>
                <a:latin typeface="Arial Nova" panose="020B0504020202020204" pitchFamily="34" charset="0"/>
              </a:rPr>
              <a:t> for national, state, or local public office. A unit’s failure to comply with these restrictions may endanger council, State and National PTAs IRC 501(c)(3) status. Legislative activities must not exceed the limitations placed upon the Florida PTA and its units under the federal tax laws. In order to ensure that the limitations are not exceeded, records should be kept with respect to the amount of time, money, and volunteer activity such efforts involve</a:t>
            </a:r>
            <a:r>
              <a:rPr lang="en-US" b="1" i="0" dirty="0">
                <a:solidFill>
                  <a:srgbClr val="000000"/>
                </a:solidFill>
                <a:effectLst/>
                <a:latin typeface="Arial Nova" panose="020B0504020202020204" pitchFamily="34" charset="0"/>
              </a:rPr>
              <a:t>. PTA must never support or oppose political parties or candidates, including those running for school boards on nonpartisan slates</a:t>
            </a:r>
            <a:r>
              <a:rPr lang="en-US" b="0" i="0" dirty="0">
                <a:solidFill>
                  <a:srgbClr val="000000"/>
                </a:solidFill>
                <a:effectLst/>
                <a:latin typeface="Arial Nova" panose="020B0504020202020204" pitchFamily="34" charset="0"/>
              </a:rPr>
              <a:t>. However, PTA may adopt a position </a:t>
            </a:r>
            <a:r>
              <a:rPr lang="en-US" b="1" i="0" dirty="0">
                <a:solidFill>
                  <a:srgbClr val="000000"/>
                </a:solidFill>
                <a:effectLst/>
                <a:latin typeface="Arial Nova" panose="020B0504020202020204" pitchFamily="34" charset="0"/>
              </a:rPr>
              <a:t>expressing its support for or opposition to issues </a:t>
            </a:r>
            <a:r>
              <a:rPr lang="en-US" b="0" i="0" dirty="0">
                <a:solidFill>
                  <a:srgbClr val="000000"/>
                </a:solidFill>
                <a:effectLst/>
                <a:latin typeface="Arial Nova" panose="020B0504020202020204" pitchFamily="34" charset="0"/>
              </a:rPr>
              <a:t>dealing with the health, safety, education or general well-being of children and youth, but only to the extent permissible with respect to the requirements of each PTA’s tax-exempt status. </a:t>
            </a:r>
            <a:r>
              <a:rPr lang="en-US" b="1" i="0" dirty="0">
                <a:solidFill>
                  <a:srgbClr val="000000"/>
                </a:solidFill>
                <a:effectLst/>
                <a:latin typeface="Arial Nova" panose="020B0504020202020204" pitchFamily="34" charset="0"/>
              </a:rPr>
              <a:t>Nothing in the law or in PTA bylaws prohibits members as individuals from exercising their civic responsibilities in personal and partisan ways, including running for offices themselves.</a:t>
            </a:r>
          </a:p>
          <a:p>
            <a:r>
              <a:rPr lang="en-US" sz="1400" dirty="0">
                <a:solidFill>
                  <a:srgbClr val="000000"/>
                </a:solidFill>
                <a:latin typeface="Arial Nova" panose="020B0504020202020204" pitchFamily="34" charset="0"/>
              </a:rPr>
              <a:t>From </a:t>
            </a:r>
            <a:r>
              <a:rPr lang="en-US" sz="1400" dirty="0">
                <a:solidFill>
                  <a:srgbClr val="000000"/>
                </a:solidFill>
                <a:latin typeface="Arial Nova" panose="020B0504020202020204" pitchFamily="34" charset="0"/>
                <a:hlinkClick r:id="rId2"/>
              </a:rPr>
              <a:t>https://floridapta.org/policies/</a:t>
            </a:r>
            <a:r>
              <a:rPr lang="en-US" sz="1400" dirty="0">
                <a:solidFill>
                  <a:srgbClr val="000000"/>
                </a:solidFill>
                <a:latin typeface="Arial Nova" panose="020B0504020202020204" pitchFamily="34" charset="0"/>
              </a:rPr>
              <a:t> </a:t>
            </a:r>
            <a:endParaRPr lang="en-US" sz="1400" dirty="0">
              <a:latin typeface="Arial Nova" panose="020B0504020202020204" pitchFamily="34" charset="0"/>
            </a:endParaRPr>
          </a:p>
        </p:txBody>
      </p:sp>
    </p:spTree>
    <p:extLst>
      <p:ext uri="{BB962C8B-B14F-4D97-AF65-F5344CB8AC3E}">
        <p14:creationId xmlns:p14="http://schemas.microsoft.com/office/powerpoint/2010/main" val="15008202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D56D04-B454-E890-97AE-A43CAF6D80BF}"/>
              </a:ext>
            </a:extLst>
          </p:cNvPr>
          <p:cNvPicPr>
            <a:picLocks noChangeAspect="1"/>
          </p:cNvPicPr>
          <p:nvPr/>
        </p:nvPicPr>
        <p:blipFill>
          <a:blip r:embed="rId2"/>
          <a:stretch>
            <a:fillRect/>
          </a:stretch>
        </p:blipFill>
        <p:spPr>
          <a:xfrm>
            <a:off x="1242335" y="594917"/>
            <a:ext cx="9707330" cy="5668166"/>
          </a:xfrm>
          <a:prstGeom prst="rect">
            <a:avLst/>
          </a:prstGeom>
        </p:spPr>
      </p:pic>
    </p:spTree>
    <p:extLst>
      <p:ext uri="{BB962C8B-B14F-4D97-AF65-F5344CB8AC3E}">
        <p14:creationId xmlns:p14="http://schemas.microsoft.com/office/powerpoint/2010/main" val="35404763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4002E0-AE68-E9AA-B57C-DE0D350F62F8}"/>
              </a:ext>
            </a:extLst>
          </p:cNvPr>
          <p:cNvPicPr>
            <a:picLocks noChangeAspect="1"/>
          </p:cNvPicPr>
          <p:nvPr/>
        </p:nvPicPr>
        <p:blipFill>
          <a:blip r:embed="rId2"/>
          <a:stretch>
            <a:fillRect/>
          </a:stretch>
        </p:blipFill>
        <p:spPr>
          <a:xfrm>
            <a:off x="1204230" y="480601"/>
            <a:ext cx="9783540" cy="5896798"/>
          </a:xfrm>
          <a:prstGeom prst="rect">
            <a:avLst/>
          </a:prstGeom>
        </p:spPr>
      </p:pic>
    </p:spTree>
    <p:extLst>
      <p:ext uri="{BB962C8B-B14F-4D97-AF65-F5344CB8AC3E}">
        <p14:creationId xmlns:p14="http://schemas.microsoft.com/office/powerpoint/2010/main" val="38981211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D81280-0B7F-6FED-FCB3-69596B0E21DB}"/>
              </a:ext>
            </a:extLst>
          </p:cNvPr>
          <p:cNvPicPr>
            <a:picLocks noChangeAspect="1"/>
          </p:cNvPicPr>
          <p:nvPr/>
        </p:nvPicPr>
        <p:blipFill>
          <a:blip r:embed="rId2"/>
          <a:stretch>
            <a:fillRect/>
          </a:stretch>
        </p:blipFill>
        <p:spPr>
          <a:xfrm>
            <a:off x="751729" y="504417"/>
            <a:ext cx="10688542" cy="5849166"/>
          </a:xfrm>
          <a:prstGeom prst="rect">
            <a:avLst/>
          </a:prstGeom>
        </p:spPr>
      </p:pic>
    </p:spTree>
    <p:extLst>
      <p:ext uri="{BB962C8B-B14F-4D97-AF65-F5344CB8AC3E}">
        <p14:creationId xmlns:p14="http://schemas.microsoft.com/office/powerpoint/2010/main" val="14033639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5A4370-DAC7-17A1-34F4-37868CA798FA}"/>
              </a:ext>
            </a:extLst>
          </p:cNvPr>
          <p:cNvPicPr>
            <a:picLocks noChangeAspect="1"/>
          </p:cNvPicPr>
          <p:nvPr/>
        </p:nvPicPr>
        <p:blipFill>
          <a:blip r:embed="rId2"/>
          <a:stretch>
            <a:fillRect/>
          </a:stretch>
        </p:blipFill>
        <p:spPr>
          <a:xfrm>
            <a:off x="1394756" y="756864"/>
            <a:ext cx="9402487" cy="5344271"/>
          </a:xfrm>
          <a:prstGeom prst="rect">
            <a:avLst/>
          </a:prstGeom>
        </p:spPr>
      </p:pic>
    </p:spTree>
    <p:extLst>
      <p:ext uri="{BB962C8B-B14F-4D97-AF65-F5344CB8AC3E}">
        <p14:creationId xmlns:p14="http://schemas.microsoft.com/office/powerpoint/2010/main" val="35181962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g11af8bdff77_1_1"/>
          <p:cNvPicPr preferRelativeResize="0"/>
          <p:nvPr/>
        </p:nvPicPr>
        <p:blipFill>
          <a:blip r:embed="rId3">
            <a:alphaModFix/>
          </a:blip>
          <a:stretch>
            <a:fillRect/>
          </a:stretch>
        </p:blipFill>
        <p:spPr>
          <a:xfrm>
            <a:off x="2299009" y="0"/>
            <a:ext cx="7593981" cy="6858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A15046-4F7A-B2E7-BA6D-D92805ACB52C}"/>
              </a:ext>
            </a:extLst>
          </p:cNvPr>
          <p:cNvPicPr>
            <a:picLocks noChangeAspect="1"/>
          </p:cNvPicPr>
          <p:nvPr/>
        </p:nvPicPr>
        <p:blipFill>
          <a:blip r:embed="rId2"/>
          <a:stretch>
            <a:fillRect/>
          </a:stretch>
        </p:blipFill>
        <p:spPr>
          <a:xfrm>
            <a:off x="1259631" y="858288"/>
            <a:ext cx="9302621" cy="5761371"/>
          </a:xfrm>
          <a:prstGeom prst="rect">
            <a:avLst/>
          </a:prstGeom>
        </p:spPr>
      </p:pic>
      <p:sp>
        <p:nvSpPr>
          <p:cNvPr id="4" name="TextBox 3">
            <a:extLst>
              <a:ext uri="{FF2B5EF4-FFF2-40B4-BE49-F238E27FC236}">
                <a16:creationId xmlns:a16="http://schemas.microsoft.com/office/drawing/2014/main" id="{E3027AC9-42A9-51A2-71FD-AFE4D4715CCE}"/>
              </a:ext>
            </a:extLst>
          </p:cNvPr>
          <p:cNvSpPr txBox="1"/>
          <p:nvPr/>
        </p:nvSpPr>
        <p:spPr>
          <a:xfrm>
            <a:off x="410547" y="121298"/>
            <a:ext cx="10855216" cy="369332"/>
          </a:xfrm>
          <a:prstGeom prst="rect">
            <a:avLst/>
          </a:prstGeom>
          <a:noFill/>
        </p:spPr>
        <p:txBody>
          <a:bodyPr wrap="square" rtlCol="0">
            <a:spAutoFit/>
          </a:bodyPr>
          <a:lstStyle/>
          <a:p>
            <a:pPr algn="ctr"/>
            <a:r>
              <a:rPr lang="en-US" b="1" dirty="0">
                <a:latin typeface="Arial Nova" panose="020B0504020202020204" pitchFamily="34" charset="0"/>
              </a:rPr>
              <a:t>Employment Statistics, tells you how many people employed at each level </a:t>
            </a:r>
          </a:p>
        </p:txBody>
      </p:sp>
    </p:spTree>
    <p:extLst>
      <p:ext uri="{BB962C8B-B14F-4D97-AF65-F5344CB8AC3E}">
        <p14:creationId xmlns:p14="http://schemas.microsoft.com/office/powerpoint/2010/main" val="41714689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6D0C32-4C1A-0E9F-338C-34592F3CE2E8}"/>
              </a:ext>
            </a:extLst>
          </p:cNvPr>
          <p:cNvPicPr>
            <a:picLocks noChangeAspect="1"/>
          </p:cNvPicPr>
          <p:nvPr/>
        </p:nvPicPr>
        <p:blipFill>
          <a:blip r:embed="rId2"/>
          <a:stretch>
            <a:fillRect/>
          </a:stretch>
        </p:blipFill>
        <p:spPr>
          <a:xfrm>
            <a:off x="661229" y="432969"/>
            <a:ext cx="10869542" cy="5992061"/>
          </a:xfrm>
          <a:prstGeom prst="rect">
            <a:avLst/>
          </a:prstGeom>
        </p:spPr>
      </p:pic>
    </p:spTree>
    <p:extLst>
      <p:ext uri="{BB962C8B-B14F-4D97-AF65-F5344CB8AC3E}">
        <p14:creationId xmlns:p14="http://schemas.microsoft.com/office/powerpoint/2010/main" val="32143979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F40945-E751-23DC-922F-924CAE90FE25}"/>
              </a:ext>
            </a:extLst>
          </p:cNvPr>
          <p:cNvPicPr>
            <a:picLocks noChangeAspect="1"/>
          </p:cNvPicPr>
          <p:nvPr/>
        </p:nvPicPr>
        <p:blipFill>
          <a:blip r:embed="rId2"/>
          <a:stretch>
            <a:fillRect/>
          </a:stretch>
        </p:blipFill>
        <p:spPr>
          <a:xfrm>
            <a:off x="1531252" y="0"/>
            <a:ext cx="9129495" cy="6858000"/>
          </a:xfrm>
          <a:prstGeom prst="rect">
            <a:avLst/>
          </a:prstGeom>
        </p:spPr>
      </p:pic>
    </p:spTree>
    <p:extLst>
      <p:ext uri="{BB962C8B-B14F-4D97-AF65-F5344CB8AC3E}">
        <p14:creationId xmlns:p14="http://schemas.microsoft.com/office/powerpoint/2010/main" val="16347054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9F7CAE-1333-687F-0AE9-0BBA19C4172B}"/>
              </a:ext>
            </a:extLst>
          </p:cNvPr>
          <p:cNvPicPr>
            <a:picLocks noChangeAspect="1"/>
          </p:cNvPicPr>
          <p:nvPr/>
        </p:nvPicPr>
        <p:blipFill>
          <a:blip r:embed="rId2"/>
          <a:stretch>
            <a:fillRect/>
          </a:stretch>
        </p:blipFill>
        <p:spPr>
          <a:xfrm>
            <a:off x="2585547" y="1395128"/>
            <a:ext cx="7020905" cy="4067743"/>
          </a:xfrm>
          <a:prstGeom prst="rect">
            <a:avLst/>
          </a:prstGeom>
        </p:spPr>
      </p:pic>
      <p:sp>
        <p:nvSpPr>
          <p:cNvPr id="4" name="TextBox 3">
            <a:extLst>
              <a:ext uri="{FF2B5EF4-FFF2-40B4-BE49-F238E27FC236}">
                <a16:creationId xmlns:a16="http://schemas.microsoft.com/office/drawing/2014/main" id="{E3337F2C-32CA-3D29-0A81-761D781EE9FD}"/>
              </a:ext>
            </a:extLst>
          </p:cNvPr>
          <p:cNvSpPr txBox="1"/>
          <p:nvPr/>
        </p:nvSpPr>
        <p:spPr>
          <a:xfrm>
            <a:off x="1567543" y="363894"/>
            <a:ext cx="9097347" cy="1200329"/>
          </a:xfrm>
          <a:prstGeom prst="rect">
            <a:avLst/>
          </a:prstGeom>
          <a:noFill/>
        </p:spPr>
        <p:txBody>
          <a:bodyPr wrap="square" rtlCol="0">
            <a:spAutoFit/>
          </a:bodyPr>
          <a:lstStyle/>
          <a:p>
            <a:r>
              <a:rPr lang="en-US" dirty="0"/>
              <a:t>FEFP Calculation – bus riders $37 million, supplemental academic instruction based on student need$51 million, teacher salary increase allocation $62 million; teacher supply assistance $4 million, turnaround services $6.4 million,  Gross state and local FEFP $1.5 billion, RLE $492 million</a:t>
            </a:r>
          </a:p>
        </p:txBody>
      </p:sp>
    </p:spTree>
    <p:extLst>
      <p:ext uri="{BB962C8B-B14F-4D97-AF65-F5344CB8AC3E}">
        <p14:creationId xmlns:p14="http://schemas.microsoft.com/office/powerpoint/2010/main" val="16676688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7BC530-AEE5-652F-95F3-2A019893C888}"/>
              </a:ext>
            </a:extLst>
          </p:cNvPr>
          <p:cNvPicPr>
            <a:picLocks noChangeAspect="1"/>
          </p:cNvPicPr>
          <p:nvPr/>
        </p:nvPicPr>
        <p:blipFill>
          <a:blip r:embed="rId2"/>
          <a:stretch>
            <a:fillRect/>
          </a:stretch>
        </p:blipFill>
        <p:spPr>
          <a:xfrm>
            <a:off x="2652232" y="1357023"/>
            <a:ext cx="6887536" cy="4143953"/>
          </a:xfrm>
          <a:prstGeom prst="rect">
            <a:avLst/>
          </a:prstGeom>
        </p:spPr>
      </p:pic>
      <p:sp>
        <p:nvSpPr>
          <p:cNvPr id="4" name="TextBox 3">
            <a:extLst>
              <a:ext uri="{FF2B5EF4-FFF2-40B4-BE49-F238E27FC236}">
                <a16:creationId xmlns:a16="http://schemas.microsoft.com/office/drawing/2014/main" id="{B88C0697-4B92-5DDB-4DED-6DAA0761B10C}"/>
              </a:ext>
            </a:extLst>
          </p:cNvPr>
          <p:cNvSpPr txBox="1"/>
          <p:nvPr/>
        </p:nvSpPr>
        <p:spPr>
          <a:xfrm>
            <a:off x="1548882" y="625151"/>
            <a:ext cx="8910734" cy="646331"/>
          </a:xfrm>
          <a:prstGeom prst="rect">
            <a:avLst/>
          </a:prstGeom>
          <a:noFill/>
        </p:spPr>
        <p:txBody>
          <a:bodyPr wrap="square" rtlCol="0">
            <a:spAutoFit/>
          </a:bodyPr>
          <a:lstStyle/>
          <a:p>
            <a:r>
              <a:rPr lang="en-US" dirty="0"/>
              <a:t>How the .0748 discretionary mill is adjusted for equity – helps raise up property poor places like Hillsborough County because we get $195 more per student </a:t>
            </a:r>
          </a:p>
        </p:txBody>
      </p:sp>
    </p:spTree>
    <p:extLst>
      <p:ext uri="{BB962C8B-B14F-4D97-AF65-F5344CB8AC3E}">
        <p14:creationId xmlns:p14="http://schemas.microsoft.com/office/powerpoint/2010/main" val="3153856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4D2F6-3996-3485-4F39-5C1DEB926BF3}"/>
              </a:ext>
            </a:extLst>
          </p:cNvPr>
          <p:cNvSpPr>
            <a:spLocks noGrp="1"/>
          </p:cNvSpPr>
          <p:nvPr>
            <p:ph type="title"/>
          </p:nvPr>
        </p:nvSpPr>
        <p:spPr/>
        <p:txBody>
          <a:bodyPr/>
          <a:lstStyle/>
          <a:p>
            <a:r>
              <a:rPr lang="en-US" dirty="0">
                <a:solidFill>
                  <a:srgbClr val="0070C0"/>
                </a:solidFill>
                <a:latin typeface="Arial Nova" panose="020B0504020202020204" pitchFamily="34" charset="0"/>
              </a:rPr>
              <a:t>Florida PTA Diversity and Inclusion Policy</a:t>
            </a:r>
          </a:p>
        </p:txBody>
      </p:sp>
      <p:sp>
        <p:nvSpPr>
          <p:cNvPr id="3" name="Content Placeholder 2">
            <a:extLst>
              <a:ext uri="{FF2B5EF4-FFF2-40B4-BE49-F238E27FC236}">
                <a16:creationId xmlns:a16="http://schemas.microsoft.com/office/drawing/2014/main" id="{B6740BA2-DD2E-D34C-414F-1FF5592E3FFD}"/>
              </a:ext>
            </a:extLst>
          </p:cNvPr>
          <p:cNvSpPr>
            <a:spLocks noGrp="1"/>
          </p:cNvSpPr>
          <p:nvPr>
            <p:ph idx="1"/>
          </p:nvPr>
        </p:nvSpPr>
        <p:spPr/>
        <p:txBody>
          <a:bodyPr>
            <a:normAutofit fontScale="62500" lnSpcReduction="20000"/>
          </a:bodyPr>
          <a:lstStyle/>
          <a:p>
            <a:pPr algn="l"/>
            <a:r>
              <a:rPr lang="en-US" b="0" i="0" dirty="0">
                <a:solidFill>
                  <a:srgbClr val="000000"/>
                </a:solidFill>
                <a:effectLst/>
                <a:latin typeface="Open Sans" panose="020B0606030504020204" pitchFamily="34" charset="0"/>
              </a:rPr>
              <a:t>PTAs at every level must:</a:t>
            </a:r>
          </a:p>
          <a:p>
            <a:pPr algn="l">
              <a:buFont typeface="Arial" panose="020B0604020202020204" pitchFamily="34" charset="0"/>
              <a:buChar char="•"/>
            </a:pPr>
            <a:r>
              <a:rPr lang="en-US" b="0" i="0" dirty="0">
                <a:solidFill>
                  <a:srgbClr val="000000"/>
                </a:solidFill>
                <a:effectLst/>
                <a:latin typeface="Open Sans" panose="020B0606030504020204" pitchFamily="34" charset="0"/>
              </a:rPr>
              <a:t>Openly assess beliefs and practices to assure inclusiveness and guard against discrimination;</a:t>
            </a:r>
          </a:p>
          <a:p>
            <a:pPr algn="l">
              <a:buFont typeface="Arial" panose="020B0604020202020204" pitchFamily="34" charset="0"/>
              <a:buChar char="•"/>
            </a:pPr>
            <a:r>
              <a:rPr lang="en-US" b="0" i="0" dirty="0">
                <a:solidFill>
                  <a:srgbClr val="000000"/>
                </a:solidFill>
                <a:effectLst/>
                <a:latin typeface="Open Sans" panose="020B0606030504020204" pitchFamily="34" charset="0"/>
              </a:rPr>
              <a:t>Make every effort to create a PTA board and membership that is inclusive and reflective of its community;</a:t>
            </a:r>
          </a:p>
          <a:p>
            <a:pPr algn="l">
              <a:buFont typeface="Arial" panose="020B0604020202020204" pitchFamily="34" charset="0"/>
              <a:buChar char="•"/>
            </a:pPr>
            <a:r>
              <a:rPr lang="en-US" b="0" i="0" dirty="0">
                <a:solidFill>
                  <a:srgbClr val="000000"/>
                </a:solidFill>
                <a:effectLst/>
                <a:latin typeface="Open Sans" panose="020B0606030504020204" pitchFamily="34" charset="0"/>
              </a:rPr>
              <a:t>Encourage that all PTA activities at the school be planned by a committee which is representative of the population;</a:t>
            </a:r>
          </a:p>
          <a:p>
            <a:pPr algn="l">
              <a:buFont typeface="Arial" panose="020B0604020202020204" pitchFamily="34" charset="0"/>
              <a:buChar char="•"/>
            </a:pPr>
            <a:r>
              <a:rPr lang="en-US" b="0" i="0" dirty="0">
                <a:solidFill>
                  <a:srgbClr val="000000"/>
                </a:solidFill>
                <a:effectLst/>
                <a:latin typeface="Open Sans" panose="020B0606030504020204" pitchFamily="34" charset="0"/>
              </a:rPr>
              <a:t>Foster programs and practices that eliminate bias, prejudice and misunderstanding within their communities;</a:t>
            </a:r>
          </a:p>
          <a:p>
            <a:pPr algn="l">
              <a:buFont typeface="Arial" panose="020B0604020202020204" pitchFamily="34" charset="0"/>
              <a:buChar char="•"/>
            </a:pPr>
            <a:r>
              <a:rPr lang="en-US" b="0" i="0" dirty="0">
                <a:solidFill>
                  <a:srgbClr val="000000"/>
                </a:solidFill>
                <a:effectLst/>
                <a:latin typeface="Open Sans" panose="020B0606030504020204" pitchFamily="34" charset="0"/>
              </a:rPr>
              <a:t>Become acquainted with the leaders of the many diverse groups in the community and collaborate with them to increase parent, family and community involvement;</a:t>
            </a:r>
          </a:p>
          <a:p>
            <a:pPr algn="l">
              <a:buFont typeface="Arial" panose="020B0604020202020204" pitchFamily="34" charset="0"/>
              <a:buChar char="•"/>
            </a:pPr>
            <a:r>
              <a:rPr lang="en-US" b="0" i="0" dirty="0">
                <a:solidFill>
                  <a:srgbClr val="000000"/>
                </a:solidFill>
                <a:effectLst/>
                <a:latin typeface="Open Sans" panose="020B0606030504020204" pitchFamily="34" charset="0"/>
              </a:rPr>
              <a:t>Educate its leaders and members to the needs, cultural beliefs, traditions and family structures of the population they serve; and</a:t>
            </a:r>
          </a:p>
          <a:p>
            <a:pPr algn="l">
              <a:buFont typeface="Arial" panose="020B0604020202020204" pitchFamily="34" charset="0"/>
              <a:buChar char="•"/>
            </a:pPr>
            <a:r>
              <a:rPr lang="en-US" b="0" i="0" dirty="0">
                <a:solidFill>
                  <a:srgbClr val="000000"/>
                </a:solidFill>
                <a:effectLst/>
                <a:latin typeface="Open Sans" panose="020B0606030504020204" pitchFamily="34" charset="0"/>
              </a:rPr>
              <a:t>Propose change wherever discriminatory practices are perceived.</a:t>
            </a:r>
          </a:p>
          <a:p>
            <a:pPr algn="l"/>
            <a:r>
              <a:rPr lang="en-US" b="0" i="0" dirty="0">
                <a:solidFill>
                  <a:srgbClr val="000000"/>
                </a:solidFill>
                <a:effectLst/>
                <a:latin typeface="Open Sans" panose="020B0606030504020204" pitchFamily="34" charset="0"/>
              </a:rPr>
              <a:t>PTA values and appreciates diversity, which enriches and strengthens the structure of our society within our state and nation.</a:t>
            </a:r>
          </a:p>
          <a:p>
            <a:pPr algn="l"/>
            <a:r>
              <a:rPr lang="en-US" sz="1700" dirty="0">
                <a:solidFill>
                  <a:srgbClr val="000000"/>
                </a:solidFill>
                <a:latin typeface="Arial Nova" panose="020B0504020202020204" pitchFamily="34" charset="0"/>
              </a:rPr>
              <a:t>From </a:t>
            </a:r>
            <a:r>
              <a:rPr lang="en-US" sz="1700" dirty="0">
                <a:solidFill>
                  <a:srgbClr val="000000"/>
                </a:solidFill>
                <a:latin typeface="Arial Nova" panose="020B0504020202020204" pitchFamily="34" charset="0"/>
                <a:hlinkClick r:id="rId2"/>
              </a:rPr>
              <a:t>https://floridapta.org/policies/</a:t>
            </a:r>
            <a:r>
              <a:rPr lang="en-US" sz="1700" dirty="0">
                <a:solidFill>
                  <a:srgbClr val="000000"/>
                </a:solidFill>
                <a:latin typeface="Arial Nova" panose="020B0504020202020204" pitchFamily="34" charset="0"/>
              </a:rPr>
              <a:t> </a:t>
            </a:r>
            <a:endParaRPr lang="en-US" sz="1700" b="0" i="0" dirty="0">
              <a:solidFill>
                <a:srgbClr val="000000"/>
              </a:solidFill>
              <a:effectLst/>
              <a:latin typeface="Arial Nova" panose="020B0504020202020204" pitchFamily="34" charset="0"/>
            </a:endParaRPr>
          </a:p>
          <a:p>
            <a:endParaRPr lang="en-US" dirty="0"/>
          </a:p>
        </p:txBody>
      </p:sp>
    </p:spTree>
    <p:extLst>
      <p:ext uri="{BB962C8B-B14F-4D97-AF65-F5344CB8AC3E}">
        <p14:creationId xmlns:p14="http://schemas.microsoft.com/office/powerpoint/2010/main" val="35111103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B892FC-D24E-EDB7-37C6-D37AD9B7D5EB}"/>
              </a:ext>
            </a:extLst>
          </p:cNvPr>
          <p:cNvPicPr>
            <a:picLocks noChangeAspect="1"/>
          </p:cNvPicPr>
          <p:nvPr/>
        </p:nvPicPr>
        <p:blipFill>
          <a:blip r:embed="rId2"/>
          <a:stretch>
            <a:fillRect/>
          </a:stretch>
        </p:blipFill>
        <p:spPr>
          <a:xfrm>
            <a:off x="503716" y="320270"/>
            <a:ext cx="6154009" cy="5763429"/>
          </a:xfrm>
          <a:prstGeom prst="rect">
            <a:avLst/>
          </a:prstGeom>
        </p:spPr>
      </p:pic>
      <p:pic>
        <p:nvPicPr>
          <p:cNvPr id="5" name="Picture 4">
            <a:extLst>
              <a:ext uri="{FF2B5EF4-FFF2-40B4-BE49-F238E27FC236}">
                <a16:creationId xmlns:a16="http://schemas.microsoft.com/office/drawing/2014/main" id="{0C5B19A5-02D9-E66B-6F2C-A112B3EA7002}"/>
              </a:ext>
            </a:extLst>
          </p:cNvPr>
          <p:cNvPicPr>
            <a:picLocks noChangeAspect="1"/>
          </p:cNvPicPr>
          <p:nvPr/>
        </p:nvPicPr>
        <p:blipFill>
          <a:blip r:embed="rId3"/>
          <a:stretch>
            <a:fillRect/>
          </a:stretch>
        </p:blipFill>
        <p:spPr>
          <a:xfrm>
            <a:off x="6874259" y="0"/>
            <a:ext cx="4318711" cy="3255244"/>
          </a:xfrm>
          <a:prstGeom prst="rect">
            <a:avLst/>
          </a:prstGeom>
        </p:spPr>
      </p:pic>
      <p:pic>
        <p:nvPicPr>
          <p:cNvPr id="7" name="Picture 6">
            <a:extLst>
              <a:ext uri="{FF2B5EF4-FFF2-40B4-BE49-F238E27FC236}">
                <a16:creationId xmlns:a16="http://schemas.microsoft.com/office/drawing/2014/main" id="{8F7A9D3B-7C71-AC08-FE79-8D2D9E905AE0}"/>
              </a:ext>
            </a:extLst>
          </p:cNvPr>
          <p:cNvPicPr>
            <a:picLocks noChangeAspect="1"/>
          </p:cNvPicPr>
          <p:nvPr/>
        </p:nvPicPr>
        <p:blipFill>
          <a:blip r:embed="rId4"/>
          <a:stretch>
            <a:fillRect/>
          </a:stretch>
        </p:blipFill>
        <p:spPr>
          <a:xfrm>
            <a:off x="8482739" y="3255244"/>
            <a:ext cx="1908533" cy="3126895"/>
          </a:xfrm>
          <a:prstGeom prst="rect">
            <a:avLst/>
          </a:prstGeom>
        </p:spPr>
      </p:pic>
      <p:sp>
        <p:nvSpPr>
          <p:cNvPr id="8" name="TextBox 7">
            <a:extLst>
              <a:ext uri="{FF2B5EF4-FFF2-40B4-BE49-F238E27FC236}">
                <a16:creationId xmlns:a16="http://schemas.microsoft.com/office/drawing/2014/main" id="{1A5AFB59-8562-E7AB-AEE8-AA24E51CEF91}"/>
              </a:ext>
            </a:extLst>
          </p:cNvPr>
          <p:cNvSpPr txBox="1"/>
          <p:nvPr/>
        </p:nvSpPr>
        <p:spPr>
          <a:xfrm>
            <a:off x="279918" y="83976"/>
            <a:ext cx="6594341" cy="369332"/>
          </a:xfrm>
          <a:prstGeom prst="rect">
            <a:avLst/>
          </a:prstGeom>
          <a:noFill/>
        </p:spPr>
        <p:txBody>
          <a:bodyPr wrap="square" rtlCol="0">
            <a:spAutoFit/>
          </a:bodyPr>
          <a:lstStyle/>
          <a:p>
            <a:pPr algn="ctr"/>
            <a:r>
              <a:rPr lang="en-US" b="1" dirty="0">
                <a:latin typeface="Arial Nova" panose="020B0504020202020204" pitchFamily="34" charset="0"/>
              </a:rPr>
              <a:t>Charter impact, Hillsborough v. Orange</a:t>
            </a:r>
          </a:p>
        </p:txBody>
      </p:sp>
    </p:spTree>
    <p:extLst>
      <p:ext uri="{BB962C8B-B14F-4D97-AF65-F5344CB8AC3E}">
        <p14:creationId xmlns:p14="http://schemas.microsoft.com/office/powerpoint/2010/main" val="12433354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B8AAE7-0124-2BD9-9190-A01393448000}"/>
              </a:ext>
            </a:extLst>
          </p:cNvPr>
          <p:cNvPicPr>
            <a:picLocks noChangeAspect="1"/>
          </p:cNvPicPr>
          <p:nvPr/>
        </p:nvPicPr>
        <p:blipFill>
          <a:blip r:embed="rId2"/>
          <a:stretch>
            <a:fillRect/>
          </a:stretch>
        </p:blipFill>
        <p:spPr>
          <a:xfrm>
            <a:off x="3092908" y="0"/>
            <a:ext cx="6006183" cy="6858000"/>
          </a:xfrm>
          <a:prstGeom prst="rect">
            <a:avLst/>
          </a:prstGeom>
        </p:spPr>
      </p:pic>
      <p:sp>
        <p:nvSpPr>
          <p:cNvPr id="4" name="TextBox 3">
            <a:extLst>
              <a:ext uri="{FF2B5EF4-FFF2-40B4-BE49-F238E27FC236}">
                <a16:creationId xmlns:a16="http://schemas.microsoft.com/office/drawing/2014/main" id="{9FE8528F-3B36-AF3C-38B3-71CE1E0CBE97}"/>
              </a:ext>
            </a:extLst>
          </p:cNvPr>
          <p:cNvSpPr txBox="1"/>
          <p:nvPr/>
        </p:nvSpPr>
        <p:spPr>
          <a:xfrm>
            <a:off x="381740" y="914400"/>
            <a:ext cx="2831977" cy="646331"/>
          </a:xfrm>
          <a:prstGeom prst="rect">
            <a:avLst/>
          </a:prstGeom>
          <a:noFill/>
        </p:spPr>
        <p:txBody>
          <a:bodyPr wrap="square" rtlCol="0">
            <a:spAutoFit/>
          </a:bodyPr>
          <a:lstStyle/>
          <a:p>
            <a:r>
              <a:rPr lang="en-US" dirty="0">
                <a:latin typeface="Arial Nova" panose="020B0504020202020204" pitchFamily="34" charset="0"/>
              </a:rPr>
              <a:t>FEFP Calculation – in case there are questions</a:t>
            </a:r>
          </a:p>
        </p:txBody>
      </p:sp>
    </p:spTree>
    <p:extLst>
      <p:ext uri="{BB962C8B-B14F-4D97-AF65-F5344CB8AC3E}">
        <p14:creationId xmlns:p14="http://schemas.microsoft.com/office/powerpoint/2010/main" val="38770622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4299A-FC4B-19EB-319A-4ECD43B7F0F5}"/>
              </a:ext>
            </a:extLst>
          </p:cNvPr>
          <p:cNvSpPr>
            <a:spLocks noGrp="1"/>
          </p:cNvSpPr>
          <p:nvPr>
            <p:ph type="title"/>
          </p:nvPr>
        </p:nvSpPr>
        <p:spPr>
          <a:xfrm>
            <a:off x="1586204" y="286604"/>
            <a:ext cx="9084755" cy="1045046"/>
          </a:xfrm>
        </p:spPr>
        <p:txBody>
          <a:bodyPr/>
          <a:lstStyle/>
          <a:p>
            <a:pPr algn="ctr"/>
            <a:r>
              <a:rPr lang="en-US" dirty="0"/>
              <a:t>Join Our Facebook Page</a:t>
            </a:r>
          </a:p>
        </p:txBody>
      </p:sp>
      <p:pic>
        <p:nvPicPr>
          <p:cNvPr id="5" name="Content Placeholder 4">
            <a:extLst>
              <a:ext uri="{FF2B5EF4-FFF2-40B4-BE49-F238E27FC236}">
                <a16:creationId xmlns:a16="http://schemas.microsoft.com/office/drawing/2014/main" id="{0FB48D2F-D663-452A-5EEC-CC8CE54F26FD}"/>
              </a:ext>
            </a:extLst>
          </p:cNvPr>
          <p:cNvPicPr>
            <a:picLocks noGrp="1" noChangeAspect="1"/>
          </p:cNvPicPr>
          <p:nvPr>
            <p:ph idx="1"/>
          </p:nvPr>
        </p:nvPicPr>
        <p:blipFill>
          <a:blip r:embed="rId2"/>
          <a:stretch>
            <a:fillRect/>
          </a:stretch>
        </p:blipFill>
        <p:spPr>
          <a:xfrm>
            <a:off x="1586204" y="1492887"/>
            <a:ext cx="9237306" cy="5077931"/>
          </a:xfrm>
        </p:spPr>
      </p:pic>
    </p:spTree>
    <p:extLst>
      <p:ext uri="{BB962C8B-B14F-4D97-AF65-F5344CB8AC3E}">
        <p14:creationId xmlns:p14="http://schemas.microsoft.com/office/powerpoint/2010/main" val="36120164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83002F-5D84-4A34-B2EF-25BDD19978A4}"/>
              </a:ext>
            </a:extLst>
          </p:cNvPr>
          <p:cNvPicPr>
            <a:picLocks noChangeAspect="1"/>
          </p:cNvPicPr>
          <p:nvPr/>
        </p:nvPicPr>
        <p:blipFill>
          <a:blip r:embed="rId2"/>
          <a:stretch>
            <a:fillRect/>
          </a:stretch>
        </p:blipFill>
        <p:spPr>
          <a:xfrm>
            <a:off x="38100" y="52387"/>
            <a:ext cx="12115800" cy="6753225"/>
          </a:xfrm>
          <a:prstGeom prst="rect">
            <a:avLst/>
          </a:prstGeom>
        </p:spPr>
      </p:pic>
    </p:spTree>
    <p:extLst>
      <p:ext uri="{BB962C8B-B14F-4D97-AF65-F5344CB8AC3E}">
        <p14:creationId xmlns:p14="http://schemas.microsoft.com/office/powerpoint/2010/main" val="7284724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411582-379B-4131-86D9-35E118EEE65F}"/>
              </a:ext>
            </a:extLst>
          </p:cNvPr>
          <p:cNvPicPr>
            <a:picLocks noChangeAspect="1"/>
          </p:cNvPicPr>
          <p:nvPr/>
        </p:nvPicPr>
        <p:blipFill>
          <a:blip r:embed="rId2"/>
          <a:stretch>
            <a:fillRect/>
          </a:stretch>
        </p:blipFill>
        <p:spPr>
          <a:xfrm>
            <a:off x="52387" y="42862"/>
            <a:ext cx="12087225" cy="6772275"/>
          </a:xfrm>
          <a:prstGeom prst="rect">
            <a:avLst/>
          </a:prstGeom>
        </p:spPr>
      </p:pic>
    </p:spTree>
    <p:extLst>
      <p:ext uri="{BB962C8B-B14F-4D97-AF65-F5344CB8AC3E}">
        <p14:creationId xmlns:p14="http://schemas.microsoft.com/office/powerpoint/2010/main" val="3123027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17DD81-20A5-40E2-21B2-61189AAC3982}"/>
              </a:ext>
            </a:extLst>
          </p:cNvPr>
          <p:cNvPicPr>
            <a:picLocks noChangeAspect="1"/>
          </p:cNvPicPr>
          <p:nvPr/>
        </p:nvPicPr>
        <p:blipFill>
          <a:blip r:embed="rId2"/>
          <a:stretch>
            <a:fillRect/>
          </a:stretch>
        </p:blipFill>
        <p:spPr>
          <a:xfrm>
            <a:off x="3835153" y="1012236"/>
            <a:ext cx="4877509" cy="5622490"/>
          </a:xfrm>
          <a:prstGeom prst="rect">
            <a:avLst/>
          </a:prstGeom>
        </p:spPr>
      </p:pic>
      <p:sp>
        <p:nvSpPr>
          <p:cNvPr id="4" name="TextBox 3">
            <a:extLst>
              <a:ext uri="{FF2B5EF4-FFF2-40B4-BE49-F238E27FC236}">
                <a16:creationId xmlns:a16="http://schemas.microsoft.com/office/drawing/2014/main" id="{ACFCD807-0C6F-B6AD-D79F-370BA6F20136}"/>
              </a:ext>
            </a:extLst>
          </p:cNvPr>
          <p:cNvSpPr txBox="1"/>
          <p:nvPr/>
        </p:nvSpPr>
        <p:spPr>
          <a:xfrm>
            <a:off x="2131115" y="367608"/>
            <a:ext cx="8285583" cy="369332"/>
          </a:xfrm>
          <a:prstGeom prst="rect">
            <a:avLst/>
          </a:prstGeom>
          <a:solidFill>
            <a:schemeClr val="tx1"/>
          </a:solidFill>
        </p:spPr>
        <p:txBody>
          <a:bodyPr wrap="square" rtlCol="0">
            <a:spAutoFit/>
          </a:bodyPr>
          <a:lstStyle/>
          <a:p>
            <a:pPr algn="ctr"/>
            <a:r>
              <a:rPr lang="en-US" b="1" dirty="0">
                <a:solidFill>
                  <a:schemeClr val="bg1"/>
                </a:solidFill>
                <a:latin typeface="Aharoni" panose="020B0604020202020204" pitchFamily="2" charset="-79"/>
                <a:cs typeface="Aharoni" panose="020B0604020202020204" pitchFamily="2" charset="-79"/>
              </a:rPr>
              <a:t>Pro Tip: It’s going to have to be you</a:t>
            </a:r>
            <a:r>
              <a:rPr lang="en-US" b="1" dirty="0">
                <a:solidFill>
                  <a:schemeClr val="bg1"/>
                </a:solidFill>
              </a:rPr>
              <a:t>.</a:t>
            </a:r>
            <a:endParaRPr lang="en-US" b="1" dirty="0"/>
          </a:p>
        </p:txBody>
      </p:sp>
    </p:spTree>
    <p:extLst>
      <p:ext uri="{BB962C8B-B14F-4D97-AF65-F5344CB8AC3E}">
        <p14:creationId xmlns:p14="http://schemas.microsoft.com/office/powerpoint/2010/main" val="2537162562"/>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1AC20-1CCB-33C4-5F22-FB066EF58FC8}"/>
              </a:ext>
            </a:extLst>
          </p:cNvPr>
          <p:cNvSpPr>
            <a:spLocks noGrp="1"/>
          </p:cNvSpPr>
          <p:nvPr>
            <p:ph type="title"/>
          </p:nvPr>
        </p:nvSpPr>
        <p:spPr>
          <a:xfrm>
            <a:off x="933061" y="286603"/>
            <a:ext cx="10356980" cy="1450757"/>
          </a:xfrm>
        </p:spPr>
        <p:txBody>
          <a:bodyPr/>
          <a:lstStyle/>
          <a:p>
            <a:r>
              <a:rPr lang="en-US" dirty="0">
                <a:solidFill>
                  <a:srgbClr val="0070C0"/>
                </a:solidFill>
                <a:latin typeface="Arial Nova" panose="020B0504020202020204" pitchFamily="34" charset="0"/>
              </a:rPr>
              <a:t>What Advocacy Means at the Local Unit</a:t>
            </a:r>
          </a:p>
        </p:txBody>
      </p:sp>
      <p:sp>
        <p:nvSpPr>
          <p:cNvPr id="3" name="Content Placeholder 2">
            <a:extLst>
              <a:ext uri="{FF2B5EF4-FFF2-40B4-BE49-F238E27FC236}">
                <a16:creationId xmlns:a16="http://schemas.microsoft.com/office/drawing/2014/main" id="{C0863A18-039D-0AFA-099E-632B25E9C06F}"/>
              </a:ext>
            </a:extLst>
          </p:cNvPr>
          <p:cNvSpPr>
            <a:spLocks noGrp="1"/>
          </p:cNvSpPr>
          <p:nvPr>
            <p:ph idx="1"/>
          </p:nvPr>
        </p:nvSpPr>
        <p:spPr/>
        <p:txBody>
          <a:bodyPr/>
          <a:lstStyle/>
          <a:p>
            <a:r>
              <a:rPr lang="en-US" b="1" dirty="0">
                <a:latin typeface="Arial Nova" panose="020B0504020202020204" pitchFamily="34" charset="0"/>
              </a:rPr>
              <a:t>Ask for what you want as a PTA</a:t>
            </a:r>
          </a:p>
          <a:p>
            <a:pPr lvl="1"/>
            <a:r>
              <a:rPr lang="en-US" dirty="0">
                <a:latin typeface="Arial Nova" panose="020B0504020202020204" pitchFamily="34" charset="0"/>
              </a:rPr>
              <a:t>Safety (sidewalks, crosswalks, streetlights, school safety study, understanding active shooter drills)</a:t>
            </a:r>
          </a:p>
          <a:p>
            <a:pPr lvl="1"/>
            <a:r>
              <a:rPr lang="en-US" dirty="0">
                <a:latin typeface="Arial Nova" panose="020B0504020202020204" pitchFamily="34" charset="0"/>
              </a:rPr>
              <a:t>Health (meals for testing, sanitation, school nurse)</a:t>
            </a:r>
          </a:p>
          <a:p>
            <a:pPr lvl="1"/>
            <a:r>
              <a:rPr lang="en-US" dirty="0">
                <a:latin typeface="Arial Nova" panose="020B0504020202020204" pitchFamily="34" charset="0"/>
              </a:rPr>
              <a:t>Funding for positions at your school (ESE, aides, permanent teachers)</a:t>
            </a:r>
          </a:p>
          <a:p>
            <a:pPr lvl="1"/>
            <a:r>
              <a:rPr lang="en-US" dirty="0">
                <a:latin typeface="Arial Nova" panose="020B0504020202020204" pitchFamily="34" charset="0"/>
              </a:rPr>
              <a:t>Funding for school improvements and beautification </a:t>
            </a:r>
          </a:p>
          <a:p>
            <a:pPr lvl="1"/>
            <a:r>
              <a:rPr lang="en-US" dirty="0">
                <a:latin typeface="Arial Nova" panose="020B0504020202020204" pitchFamily="34" charset="0"/>
              </a:rPr>
              <a:t>Funding for technology (district is going 1:1 computer/student with progress monitoring and upgrading </a:t>
            </a:r>
            <a:r>
              <a:rPr lang="en-US" dirty="0" err="1">
                <a:latin typeface="Arial Nova" panose="020B0504020202020204" pitchFamily="34" charset="0"/>
              </a:rPr>
              <a:t>wifi</a:t>
            </a:r>
            <a:r>
              <a:rPr lang="en-US" dirty="0">
                <a:latin typeface="Arial Nova" panose="020B0504020202020204" pitchFamily="34" charset="0"/>
              </a:rPr>
              <a:t>)</a:t>
            </a:r>
          </a:p>
          <a:p>
            <a:pPr lvl="1"/>
            <a:r>
              <a:rPr lang="en-US" dirty="0">
                <a:latin typeface="Arial Nova" panose="020B0504020202020204" pitchFamily="34" charset="0"/>
              </a:rPr>
              <a:t>Informing parents about school, local and national issues affecting students and families</a:t>
            </a:r>
          </a:p>
          <a:p>
            <a:pPr lvl="1"/>
            <a:r>
              <a:rPr lang="en-US" dirty="0">
                <a:latin typeface="Arial Nova" panose="020B0504020202020204" pitchFamily="34" charset="0"/>
              </a:rPr>
              <a:t>Look to PTA position statements for guidance</a:t>
            </a:r>
          </a:p>
        </p:txBody>
      </p:sp>
    </p:spTree>
    <p:extLst>
      <p:ext uri="{BB962C8B-B14F-4D97-AF65-F5344CB8AC3E}">
        <p14:creationId xmlns:p14="http://schemas.microsoft.com/office/powerpoint/2010/main" val="798528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C61BC-3807-BBF4-3C6C-6AC48927DD28}"/>
              </a:ext>
            </a:extLst>
          </p:cNvPr>
          <p:cNvSpPr>
            <a:spLocks noGrp="1"/>
          </p:cNvSpPr>
          <p:nvPr>
            <p:ph type="title"/>
          </p:nvPr>
        </p:nvSpPr>
        <p:spPr>
          <a:xfrm>
            <a:off x="774441" y="286603"/>
            <a:ext cx="10795518" cy="1450757"/>
          </a:xfrm>
        </p:spPr>
        <p:txBody>
          <a:bodyPr/>
          <a:lstStyle/>
          <a:p>
            <a:r>
              <a:rPr lang="en-US" dirty="0">
                <a:solidFill>
                  <a:srgbClr val="0070C0"/>
                </a:solidFill>
                <a:latin typeface="Arial Nova" panose="020B0504020202020204" pitchFamily="34" charset="0"/>
              </a:rPr>
              <a:t>Advocacy Successes At Local Unit Level </a:t>
            </a:r>
          </a:p>
        </p:txBody>
      </p:sp>
      <p:sp>
        <p:nvSpPr>
          <p:cNvPr id="3" name="Content Placeholder 2">
            <a:extLst>
              <a:ext uri="{FF2B5EF4-FFF2-40B4-BE49-F238E27FC236}">
                <a16:creationId xmlns:a16="http://schemas.microsoft.com/office/drawing/2014/main" id="{D10E9BAF-69F7-B9DA-9428-5FE7223C9D1D}"/>
              </a:ext>
            </a:extLst>
          </p:cNvPr>
          <p:cNvSpPr>
            <a:spLocks noGrp="1"/>
          </p:cNvSpPr>
          <p:nvPr>
            <p:ph idx="1"/>
          </p:nvPr>
        </p:nvSpPr>
        <p:spPr>
          <a:xfrm>
            <a:off x="1097280" y="2108201"/>
            <a:ext cx="10058400" cy="4273938"/>
          </a:xfrm>
        </p:spPr>
        <p:txBody>
          <a:bodyPr/>
          <a:lstStyle/>
          <a:p>
            <a:r>
              <a:rPr lang="en-US" dirty="0">
                <a:latin typeface="Arial Nova" panose="020B0504020202020204" pitchFamily="34" charset="0"/>
              </a:rPr>
              <a:t>Stop signs and crosswalks at dangerous intersections</a:t>
            </a:r>
          </a:p>
          <a:p>
            <a:r>
              <a:rPr lang="en-US" dirty="0">
                <a:latin typeface="Arial Nova" panose="020B0504020202020204" pitchFamily="34" charset="0"/>
              </a:rPr>
              <a:t>Prevention of loss of teachers</a:t>
            </a:r>
          </a:p>
          <a:p>
            <a:r>
              <a:rPr lang="en-US" dirty="0">
                <a:latin typeface="Arial Nova" panose="020B0504020202020204" pitchFamily="34" charset="0"/>
              </a:rPr>
              <a:t>Mediation of disputes by Region Superintendent.  </a:t>
            </a:r>
          </a:p>
          <a:p>
            <a:pPr lvl="1"/>
            <a:r>
              <a:rPr lang="en-US" dirty="0">
                <a:latin typeface="Arial Nova" panose="020B0504020202020204" pitchFamily="34" charset="0"/>
              </a:rPr>
              <a:t>Click here for list of Schools assigned to Regional Superintendents: </a:t>
            </a:r>
            <a:r>
              <a:rPr lang="en-US" dirty="0">
                <a:latin typeface="Arial Nova" panose="020B0504020202020204" pitchFamily="34" charset="0"/>
                <a:hlinkClick r:id="rId2"/>
              </a:rPr>
              <a:t>https://www.hillsboroughschools.org/cms/lib/FL50000635/Centricity/Domain/4/Schools%20by%20Region.pdf</a:t>
            </a:r>
            <a:r>
              <a:rPr lang="en-US" dirty="0">
                <a:latin typeface="Arial Nova" panose="020B0504020202020204" pitchFamily="34" charset="0"/>
              </a:rPr>
              <a:t>  </a:t>
            </a:r>
          </a:p>
          <a:p>
            <a:pPr lvl="1"/>
            <a:r>
              <a:rPr lang="en-US" dirty="0">
                <a:latin typeface="Arial Nova" panose="020B0504020202020204" pitchFamily="34" charset="0"/>
              </a:rPr>
              <a:t>Examples of information on this page:</a:t>
            </a:r>
          </a:p>
          <a:p>
            <a:endParaRPr lang="en-US" dirty="0"/>
          </a:p>
          <a:p>
            <a:endParaRPr lang="en-US" dirty="0"/>
          </a:p>
        </p:txBody>
      </p:sp>
      <p:pic>
        <p:nvPicPr>
          <p:cNvPr id="5" name="Picture 4">
            <a:extLst>
              <a:ext uri="{FF2B5EF4-FFF2-40B4-BE49-F238E27FC236}">
                <a16:creationId xmlns:a16="http://schemas.microsoft.com/office/drawing/2014/main" id="{A2D476E8-12DA-8502-F283-58A9E620E7C1}"/>
              </a:ext>
            </a:extLst>
          </p:cNvPr>
          <p:cNvPicPr>
            <a:picLocks noChangeAspect="1"/>
          </p:cNvPicPr>
          <p:nvPr/>
        </p:nvPicPr>
        <p:blipFill>
          <a:blip r:embed="rId3"/>
          <a:stretch>
            <a:fillRect/>
          </a:stretch>
        </p:blipFill>
        <p:spPr>
          <a:xfrm>
            <a:off x="1381552" y="4832177"/>
            <a:ext cx="9126224" cy="1286054"/>
          </a:xfrm>
          <a:prstGeom prst="rect">
            <a:avLst/>
          </a:prstGeom>
        </p:spPr>
      </p:pic>
    </p:spTree>
    <p:extLst>
      <p:ext uri="{BB962C8B-B14F-4D97-AF65-F5344CB8AC3E}">
        <p14:creationId xmlns:p14="http://schemas.microsoft.com/office/powerpoint/2010/main" val="485138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41A23-6A42-FF9C-645D-A2DEAA1AFCA1}"/>
              </a:ext>
            </a:extLst>
          </p:cNvPr>
          <p:cNvSpPr>
            <a:spLocks noGrp="1"/>
          </p:cNvSpPr>
          <p:nvPr>
            <p:ph type="title"/>
          </p:nvPr>
        </p:nvSpPr>
        <p:spPr>
          <a:xfrm>
            <a:off x="1097280" y="121298"/>
            <a:ext cx="10058400" cy="1518405"/>
          </a:xfrm>
        </p:spPr>
        <p:txBody>
          <a:bodyPr>
            <a:normAutofit fontScale="90000"/>
          </a:bodyPr>
          <a:lstStyle/>
          <a:p>
            <a:pPr marL="201168" lvl="1" indent="0" algn="l">
              <a:buNone/>
            </a:pPr>
            <a:r>
              <a:rPr lang="en-US" sz="3200" dirty="0">
                <a:solidFill>
                  <a:srgbClr val="0070C0"/>
                </a:solidFill>
                <a:latin typeface="Arial Nova" panose="020B0504020202020204" pitchFamily="34" charset="0"/>
              </a:rPr>
              <a:t>Advocacy: County, State and Federal Level</a:t>
            </a:r>
            <a:br>
              <a:rPr lang="en-US" dirty="0">
                <a:solidFill>
                  <a:srgbClr val="0070C0"/>
                </a:solidFill>
                <a:latin typeface="Arial Nova" panose="020B0504020202020204" pitchFamily="34" charset="0"/>
              </a:rPr>
            </a:br>
            <a:r>
              <a:rPr lang="en-US" dirty="0">
                <a:solidFill>
                  <a:srgbClr val="0070C0"/>
                </a:solidFill>
                <a:latin typeface="Arial Nova" panose="020B0504020202020204" pitchFamily="34" charset="0"/>
              </a:rPr>
              <a:t>	</a:t>
            </a:r>
            <a:r>
              <a:rPr lang="en-US" dirty="0">
                <a:latin typeface="Arial Nova" panose="020B0504020202020204" pitchFamily="34" charset="0"/>
              </a:rPr>
              <a:t>Create a campaign around an issue of interest to families</a:t>
            </a:r>
            <a:br>
              <a:rPr lang="en-US" dirty="0">
                <a:latin typeface="Arial Nova" panose="020B0504020202020204" pitchFamily="34" charset="0"/>
              </a:rPr>
            </a:br>
            <a:r>
              <a:rPr lang="en-US" dirty="0">
                <a:latin typeface="Arial Nova" panose="020B0504020202020204" pitchFamily="34" charset="0"/>
              </a:rPr>
              <a:t>	Ensure it comports with or does not contradict a stated PTA position statement or resolution</a:t>
            </a:r>
            <a:br>
              <a:rPr lang="en-US" dirty="0">
                <a:latin typeface="Arial Nova" panose="020B0504020202020204" pitchFamily="34" charset="0"/>
              </a:rPr>
            </a:br>
            <a:r>
              <a:rPr lang="en-US" dirty="0">
                <a:latin typeface="Arial Nova" panose="020B0504020202020204" pitchFamily="34" charset="0"/>
              </a:rPr>
              <a:t>	Contact representatives, school board members</a:t>
            </a:r>
            <a:endParaRPr lang="en-US" dirty="0">
              <a:solidFill>
                <a:srgbClr val="0070C0"/>
              </a:solidFill>
              <a:latin typeface="Arial Nova" panose="020B0504020202020204" pitchFamily="34" charset="0"/>
            </a:endParaRPr>
          </a:p>
        </p:txBody>
      </p:sp>
      <p:pic>
        <p:nvPicPr>
          <p:cNvPr id="5" name="Picture 4">
            <a:extLst>
              <a:ext uri="{FF2B5EF4-FFF2-40B4-BE49-F238E27FC236}">
                <a16:creationId xmlns:a16="http://schemas.microsoft.com/office/drawing/2014/main" id="{D0E82206-5746-A01E-B8D7-8E4937F14588}"/>
              </a:ext>
            </a:extLst>
          </p:cNvPr>
          <p:cNvPicPr>
            <a:picLocks noChangeAspect="1"/>
          </p:cNvPicPr>
          <p:nvPr/>
        </p:nvPicPr>
        <p:blipFill>
          <a:blip r:embed="rId2"/>
          <a:stretch>
            <a:fillRect/>
          </a:stretch>
        </p:blipFill>
        <p:spPr>
          <a:xfrm>
            <a:off x="-21290" y="1628703"/>
            <a:ext cx="4246106" cy="3395719"/>
          </a:xfrm>
          <a:prstGeom prst="rect">
            <a:avLst/>
          </a:prstGeom>
        </p:spPr>
      </p:pic>
      <p:pic>
        <p:nvPicPr>
          <p:cNvPr id="7" name="Picture 6">
            <a:extLst>
              <a:ext uri="{FF2B5EF4-FFF2-40B4-BE49-F238E27FC236}">
                <a16:creationId xmlns:a16="http://schemas.microsoft.com/office/drawing/2014/main" id="{AD212123-B098-4233-BCB9-B29176B9274B}"/>
              </a:ext>
            </a:extLst>
          </p:cNvPr>
          <p:cNvPicPr>
            <a:picLocks noChangeAspect="1"/>
          </p:cNvPicPr>
          <p:nvPr/>
        </p:nvPicPr>
        <p:blipFill>
          <a:blip r:embed="rId3"/>
          <a:stretch>
            <a:fillRect/>
          </a:stretch>
        </p:blipFill>
        <p:spPr>
          <a:xfrm>
            <a:off x="4224816" y="2829998"/>
            <a:ext cx="3149119" cy="1004129"/>
          </a:xfrm>
          <a:prstGeom prst="rect">
            <a:avLst/>
          </a:prstGeom>
        </p:spPr>
      </p:pic>
      <p:pic>
        <p:nvPicPr>
          <p:cNvPr id="11" name="Picture 10">
            <a:extLst>
              <a:ext uri="{FF2B5EF4-FFF2-40B4-BE49-F238E27FC236}">
                <a16:creationId xmlns:a16="http://schemas.microsoft.com/office/drawing/2014/main" id="{90C85044-0103-21BE-7CD9-BFDD7D1F9DB9}"/>
              </a:ext>
            </a:extLst>
          </p:cNvPr>
          <p:cNvPicPr>
            <a:picLocks noChangeAspect="1"/>
          </p:cNvPicPr>
          <p:nvPr/>
        </p:nvPicPr>
        <p:blipFill>
          <a:blip r:embed="rId4"/>
          <a:stretch>
            <a:fillRect/>
          </a:stretch>
        </p:blipFill>
        <p:spPr>
          <a:xfrm>
            <a:off x="7352352" y="1354054"/>
            <a:ext cx="4436914" cy="3480994"/>
          </a:xfrm>
          <a:prstGeom prst="rect">
            <a:avLst/>
          </a:prstGeom>
        </p:spPr>
      </p:pic>
      <p:pic>
        <p:nvPicPr>
          <p:cNvPr id="15" name="Picture 14">
            <a:extLst>
              <a:ext uri="{FF2B5EF4-FFF2-40B4-BE49-F238E27FC236}">
                <a16:creationId xmlns:a16="http://schemas.microsoft.com/office/drawing/2014/main" id="{3D43DD9D-0FEB-B477-026F-1481DA56279A}"/>
              </a:ext>
            </a:extLst>
          </p:cNvPr>
          <p:cNvPicPr>
            <a:picLocks noChangeAspect="1"/>
          </p:cNvPicPr>
          <p:nvPr/>
        </p:nvPicPr>
        <p:blipFill>
          <a:blip r:embed="rId5"/>
          <a:stretch>
            <a:fillRect/>
          </a:stretch>
        </p:blipFill>
        <p:spPr>
          <a:xfrm>
            <a:off x="3140750" y="4435437"/>
            <a:ext cx="5317250" cy="1700659"/>
          </a:xfrm>
          <a:prstGeom prst="rect">
            <a:avLst/>
          </a:prstGeom>
        </p:spPr>
      </p:pic>
    </p:spTree>
    <p:extLst>
      <p:ext uri="{BB962C8B-B14F-4D97-AF65-F5344CB8AC3E}">
        <p14:creationId xmlns:p14="http://schemas.microsoft.com/office/powerpoint/2010/main" val="1150561078"/>
      </p:ext>
    </p:extLst>
  </p:cSld>
  <p:clrMapOvr>
    <a:masterClrMapping/>
  </p:clrMapOvr>
</p:sld>
</file>

<file path=ppt/theme/theme1.xml><?xml version="1.0" encoding="utf-8"?>
<a:theme xmlns:a="http://schemas.openxmlformats.org/drawingml/2006/main" name="RetrospectVTI">
  <a:themeElements>
    <a:clrScheme name="">
      <a:dk1>
        <a:srgbClr val="000000"/>
      </a:dk1>
      <a:lt1>
        <a:srgbClr val="FFFFFF"/>
      </a:lt1>
      <a:dk2>
        <a:srgbClr val="243541"/>
      </a:dk2>
      <a:lt2>
        <a:srgbClr val="E2E5E8"/>
      </a:lt2>
      <a:accent1>
        <a:srgbClr val="E88B33"/>
      </a:accent1>
      <a:accent2>
        <a:srgbClr val="AEA33A"/>
      </a:accent2>
      <a:accent3>
        <a:srgbClr val="8CAB4A"/>
      </a:accent3>
      <a:accent4>
        <a:srgbClr val="57B636"/>
      </a:accent4>
      <a:accent5>
        <a:srgbClr val="2EBA43"/>
      </a:accent5>
      <a:accent6>
        <a:srgbClr val="33B67D"/>
      </a:accent6>
      <a:hlink>
        <a:srgbClr val="5F84A8"/>
      </a:hlink>
      <a:folHlink>
        <a:srgbClr val="7F7F7F"/>
      </a:folHlink>
    </a:clrScheme>
    <a:fontScheme name="Retrospect">
      <a:majorFont>
        <a:latin typeface="Georgia Pro Cond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peak Pro"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Gallery">
  <a:themeElements>
    <a:clrScheme name="Gallery">
      <a:dk1>
        <a:srgbClr val="000000"/>
      </a:dk1>
      <a:lt1>
        <a:srgbClr val="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377351-63A1-4C2E-8C9A-66CDD70F16AC}">
  <ds:schemaRefs>
    <ds:schemaRef ds:uri="16c05727-aa75-4e4a-9b5f-8a80a1165891"/>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F3CD65D-61A5-43C9-A837-6EC73C7DA8AB}">
  <ds:schemaRefs>
    <ds:schemaRef ds:uri="71af3243-3dd4-4a8d-8c0d-dd76da1f02a5"/>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31F006B4-A9E1-4F39-85C8-FB836F91934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{8AABF1F5-461A-47B3-96DF-FF872505FED3}tf11437505_win32</Template>
  <TotalTime>5008</TotalTime>
  <Words>2447</Words>
  <Application>Microsoft Office PowerPoint</Application>
  <PresentationFormat>Widescreen</PresentationFormat>
  <Paragraphs>163</Paragraphs>
  <Slides>54</Slides>
  <Notes>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54</vt:i4>
      </vt:variant>
    </vt:vector>
  </HeadingPairs>
  <TitlesOfParts>
    <vt:vector size="66" baseType="lpstr">
      <vt:lpstr>Adobe Devanagari</vt:lpstr>
      <vt:lpstr>Aharoni</vt:lpstr>
      <vt:lpstr>Arial</vt:lpstr>
      <vt:lpstr>Arial Nova</vt:lpstr>
      <vt:lpstr>Calibri</vt:lpstr>
      <vt:lpstr>Georgia Pro Cond Light</vt:lpstr>
      <vt:lpstr>Gill Sans</vt:lpstr>
      <vt:lpstr>Open Sans</vt:lpstr>
      <vt:lpstr>Segoe UI Historic</vt:lpstr>
      <vt:lpstr>Speak Pro</vt:lpstr>
      <vt:lpstr>RetrospectVTI</vt:lpstr>
      <vt:lpstr>Gallery</vt:lpstr>
      <vt:lpstr>Advocacy</vt:lpstr>
      <vt:lpstr>PTA Is The Oldest, Largest Child Advocacy Organization In The United States</vt:lpstr>
      <vt:lpstr>IMPORTANT: PTA IS A NON-PARTISAN ORGANIZATION</vt:lpstr>
      <vt:lpstr>Non-Partisan &amp; 501(c)(3) status</vt:lpstr>
      <vt:lpstr>Florida PTA Diversity and Inclusion Policy</vt:lpstr>
      <vt:lpstr>PowerPoint Presentation</vt:lpstr>
      <vt:lpstr>What Advocacy Means at the Local Unit</vt:lpstr>
      <vt:lpstr>Advocacy Successes At Local Unit Level </vt:lpstr>
      <vt:lpstr>Advocacy: County, State and Federal Level  Create a campaign around an issue of interest to families  Ensure it comports with or does not contradict a stated PTA position statement or resolution  Contact representatives, school board members</vt:lpstr>
      <vt:lpstr>Topics for Advocacy</vt:lpstr>
      <vt:lpstr>Pending Legislation</vt:lpstr>
      <vt:lpstr>How to build a platform</vt:lpstr>
      <vt:lpstr>How to Build Coalitions</vt:lpstr>
      <vt:lpstr>Successes at County, State  and Federal Level</vt:lpstr>
      <vt:lpstr>Top Priority:  Education Funding Advocacy in Florida/Hillsborough County </vt:lpstr>
      <vt:lpstr>PowerPoint Presentation</vt:lpstr>
      <vt:lpstr>PowerPoint Presentation</vt:lpstr>
      <vt:lpstr>PowerPoint Presentation</vt:lpstr>
      <vt:lpstr>PowerPoint Presentation</vt:lpstr>
      <vt:lpstr>PowerPoint Presentation</vt:lpstr>
      <vt:lpstr>Federal Statistics https://educationdata.org/public-education-spending-statistics#florida </vt:lpstr>
      <vt:lpstr>Post Secondary Funding Facts</vt:lpstr>
      <vt:lpstr>Example of Hillsborough PTA Legislative Platform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Join Our Facebook Page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Education Funding Advocacy</dc:title>
  <dc:creator>Mike Lyons</dc:creator>
  <cp:lastModifiedBy>Ellen Lyons</cp:lastModifiedBy>
  <cp:revision>69</cp:revision>
  <dcterms:created xsi:type="dcterms:W3CDTF">2022-04-22T01:46:49Z</dcterms:created>
  <dcterms:modified xsi:type="dcterms:W3CDTF">2023-01-20T21:45:54Z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